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48" y="5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&amp;instructors" TargetMode="External"/><Relationship Id="rId4" Type="http://schemas.openxmlformats.org/officeDocument/2006/relationships/hyperlink" Target="https://github.com/vaibhv02/Data_Science_Capstone_Projec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Vaibhav Sharma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25/05.2024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6052"/>
            <a:ext cx="10263749" cy="4601586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0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US"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0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2000" dirty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lang="en-US" sz="2000" dirty="0"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r>
              <a:rPr lang="en-US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 https://github.com/vaibhv02/Data_Science_Capstone_Project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476075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marR="556260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latin typeface="Carlito"/>
              <a:cs typeface="Carlito"/>
            </a:endParaRPr>
          </a:p>
          <a:p>
            <a:pPr marL="0" marR="405765" indent="0">
              <a:lnSpc>
                <a:spcPts val="2210"/>
              </a:lnSpc>
              <a:spcBef>
                <a:spcPts val="1430"/>
              </a:spcBef>
              <a:buNone/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spcBef>
                <a:spcPts val="1160"/>
              </a:spcBef>
              <a:buNone/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buNone/>
            </a:pPr>
            <a:r>
              <a:rPr lang="en-US" sz="2400" dirty="0"/>
              <a:t>GitHub URL: https://github.com/vaibhv02/Data_Science_Capstone_Project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280"/>
              </a:spcBef>
              <a:buNone/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IN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IN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75"/>
              </a:spcBef>
              <a:buNone/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IN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IN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560"/>
              </a:spcBef>
              <a:buNone/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IN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IN" sz="2400" dirty="0">
              <a:latin typeface="Carlito"/>
              <a:cs typeface="Carlito"/>
            </a:endParaRPr>
          </a:p>
          <a:p>
            <a:pPr marL="0" marR="434975" indent="0">
              <a:lnSpc>
                <a:spcPts val="2200"/>
              </a:lnSpc>
              <a:spcBef>
                <a:spcPts val="1440"/>
              </a:spcBef>
              <a:buNone/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IN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IN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endParaRPr lang="en-IN" sz="2400" dirty="0">
              <a:latin typeface="Carlito"/>
              <a:cs typeface="Carlito"/>
            </a:endParaRPr>
          </a:p>
          <a:p>
            <a:pPr marL="0" marR="5080" indent="0">
              <a:lnSpc>
                <a:spcPct val="149000"/>
              </a:lnSpc>
              <a:buNone/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https://github.com/vaibhv02/Data_Science_Capstone_Project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5080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2400" dirty="0">
              <a:latin typeface="Carlito"/>
              <a:cs typeface="Carlito"/>
            </a:endParaRP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70"/>
              </a:spcBef>
              <a:buNone/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24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buNone/>
            </a:pPr>
            <a:r>
              <a:rPr lang="en-US" sz="2400" dirty="0"/>
              <a:t>https://github.com/vaibhv02/Data_Science_Capstone_Project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2000" dirty="0">
              <a:latin typeface="Carlito"/>
              <a:cs typeface="Carlito"/>
            </a:endParaRPr>
          </a:p>
          <a:p>
            <a:pPr marL="0" marR="84455" indent="0">
              <a:lnSpc>
                <a:spcPts val="2290"/>
              </a:lnSpc>
              <a:spcBef>
                <a:spcPts val="1275"/>
              </a:spcBef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2000" dirty="0">
              <a:latin typeface="Carlito"/>
              <a:cs typeface="Carlito"/>
            </a:endParaRPr>
          </a:p>
          <a:p>
            <a:pPr marL="0" marR="5080" indent="0">
              <a:lnSpc>
                <a:spcPts val="2210"/>
              </a:lnSpc>
              <a:spcBef>
                <a:spcPts val="1375"/>
              </a:spcBef>
              <a:buNone/>
            </a:pP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0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ts val="2350"/>
              </a:lnSpc>
              <a:spcBef>
                <a:spcPts val="1105"/>
              </a:spcBef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ts val="2350"/>
              </a:lnSpc>
              <a:buNone/>
            </a:pP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925"/>
              </a:spcBef>
              <a:buNone/>
            </a:pPr>
            <a:r>
              <a:rPr lang="en-US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https://github.com/vaibhv02/Data_Science_Capstone_Project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5039" y="2298193"/>
            <a:ext cx="3878190" cy="24720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GitHub URL: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https://github.com/vaibhv02/Data_Science_Capstone_Project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A0767B63-B812-91AF-7A12-7E2A35C96D56}"/>
              </a:ext>
            </a:extLst>
          </p:cNvPr>
          <p:cNvGrpSpPr/>
          <p:nvPr/>
        </p:nvGrpSpPr>
        <p:grpSpPr>
          <a:xfrm>
            <a:off x="4718750" y="1697609"/>
            <a:ext cx="1923414" cy="1720596"/>
            <a:chOff x="3829811" y="1941575"/>
            <a:chExt cx="1923414" cy="1720596"/>
          </a:xfrm>
        </p:grpSpPr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648C1E57-5FAB-168C-205B-88F456559032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2EA311E3-4DEE-6C69-EAB4-9FBFA7C2CC67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23C3CA04-FEEA-CC58-94DB-B3BA02A47195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" name="object 9">
            <a:extLst>
              <a:ext uri="{FF2B5EF4-FFF2-40B4-BE49-F238E27FC236}">
                <a16:creationId xmlns:a16="http://schemas.microsoft.com/office/drawing/2014/main" id="{395331F2-E773-01D8-8E18-634F5F3C2CF1}"/>
              </a:ext>
            </a:extLst>
          </p:cNvPr>
          <p:cNvSpPr txBox="1"/>
          <p:nvPr/>
        </p:nvSpPr>
        <p:spPr>
          <a:xfrm>
            <a:off x="4887660" y="1975994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E11AF5C6-BD28-9E0D-662A-D787676501D3}"/>
              </a:ext>
            </a:extLst>
          </p:cNvPr>
          <p:cNvSpPr txBox="1"/>
          <p:nvPr/>
        </p:nvSpPr>
        <p:spPr>
          <a:xfrm>
            <a:off x="4806889" y="2212214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8" name="object 11">
            <a:extLst>
              <a:ext uri="{FF2B5EF4-FFF2-40B4-BE49-F238E27FC236}">
                <a16:creationId xmlns:a16="http://schemas.microsoft.com/office/drawing/2014/main" id="{D1CB2280-6DC9-70AB-0FDD-13B474488B76}"/>
              </a:ext>
            </a:extLst>
          </p:cNvPr>
          <p:cNvGrpSpPr/>
          <p:nvPr/>
        </p:nvGrpSpPr>
        <p:grpSpPr>
          <a:xfrm>
            <a:off x="4718750" y="3139313"/>
            <a:ext cx="1923414" cy="1722120"/>
            <a:chOff x="3829811" y="3383279"/>
            <a:chExt cx="1923414" cy="1722120"/>
          </a:xfrm>
        </p:grpSpPr>
        <p:sp>
          <p:nvSpPr>
            <p:cNvPr id="48" name="object 12">
              <a:extLst>
                <a:ext uri="{FF2B5EF4-FFF2-40B4-BE49-F238E27FC236}">
                  <a16:creationId xmlns:a16="http://schemas.microsoft.com/office/drawing/2014/main" id="{29EB584E-8D69-284B-CD2B-86B6DBBF4A43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" name="object 13">
              <a:extLst>
                <a:ext uri="{FF2B5EF4-FFF2-40B4-BE49-F238E27FC236}">
                  <a16:creationId xmlns:a16="http://schemas.microsoft.com/office/drawing/2014/main" id="{943A84F2-1B18-96DB-BEA4-0FE5D4D993AC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" name="object 14">
              <a:extLst>
                <a:ext uri="{FF2B5EF4-FFF2-40B4-BE49-F238E27FC236}">
                  <a16:creationId xmlns:a16="http://schemas.microsoft.com/office/drawing/2014/main" id="{5E2132C8-2FD4-1CE4-6A84-5CD1CC8AE7B9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" name="object 15">
            <a:extLst>
              <a:ext uri="{FF2B5EF4-FFF2-40B4-BE49-F238E27FC236}">
                <a16:creationId xmlns:a16="http://schemas.microsoft.com/office/drawing/2014/main" id="{7A3DB32E-43FD-1F56-EAAF-9B9415F2ED66}"/>
              </a:ext>
            </a:extLst>
          </p:cNvPr>
          <p:cNvSpPr txBox="1"/>
          <p:nvPr/>
        </p:nvSpPr>
        <p:spPr>
          <a:xfrm>
            <a:off x="4899853" y="3300349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FCD5FB95-0621-1838-4E11-DDA0FC66995B}"/>
              </a:ext>
            </a:extLst>
          </p:cNvPr>
          <p:cNvSpPr txBox="1"/>
          <p:nvPr/>
        </p:nvSpPr>
        <p:spPr>
          <a:xfrm>
            <a:off x="5033965" y="3536316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C38AB1DE-C583-00EF-65B5-420EEDFBC793}"/>
              </a:ext>
            </a:extLst>
          </p:cNvPr>
          <p:cNvSpPr txBox="1"/>
          <p:nvPr/>
        </p:nvSpPr>
        <p:spPr>
          <a:xfrm>
            <a:off x="4986721" y="3774060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8">
            <a:extLst>
              <a:ext uri="{FF2B5EF4-FFF2-40B4-BE49-F238E27FC236}">
                <a16:creationId xmlns:a16="http://schemas.microsoft.com/office/drawing/2014/main" id="{15184517-0407-892A-DA7D-CC3C11624A12}"/>
              </a:ext>
            </a:extLst>
          </p:cNvPr>
          <p:cNvGrpSpPr/>
          <p:nvPr/>
        </p:nvGrpSpPr>
        <p:grpSpPr>
          <a:xfrm>
            <a:off x="4718750" y="4582542"/>
            <a:ext cx="2942971" cy="1153795"/>
            <a:chOff x="3829811" y="4826508"/>
            <a:chExt cx="2942971" cy="1153795"/>
          </a:xfrm>
        </p:grpSpPr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DB5708D4-6287-9038-961E-36A81EEA6AB9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0C0D1474-D3B0-D2DB-DA75-2B00AE1B4B55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" name="object 21">
              <a:extLst>
                <a:ext uri="{FF2B5EF4-FFF2-40B4-BE49-F238E27FC236}">
                  <a16:creationId xmlns:a16="http://schemas.microsoft.com/office/drawing/2014/main" id="{F9212B96-6FE7-6D6D-0787-F14430CC26D1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22">
            <a:extLst>
              <a:ext uri="{FF2B5EF4-FFF2-40B4-BE49-F238E27FC236}">
                <a16:creationId xmlns:a16="http://schemas.microsoft.com/office/drawing/2014/main" id="{DB9E0983-1451-47EE-0677-2CF537035AFA}"/>
              </a:ext>
            </a:extLst>
          </p:cNvPr>
          <p:cNvSpPr txBox="1"/>
          <p:nvPr/>
        </p:nvSpPr>
        <p:spPr>
          <a:xfrm>
            <a:off x="4992817" y="4860875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4" name="object 23">
            <a:extLst>
              <a:ext uri="{FF2B5EF4-FFF2-40B4-BE49-F238E27FC236}">
                <a16:creationId xmlns:a16="http://schemas.microsoft.com/office/drawing/2014/main" id="{D8F08376-D8F1-DE36-13F3-22E3568FDAB6}"/>
              </a:ext>
            </a:extLst>
          </p:cNvPr>
          <p:cNvSpPr txBox="1"/>
          <p:nvPr/>
        </p:nvSpPr>
        <p:spPr>
          <a:xfrm>
            <a:off x="5472877" y="5097781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5" name="object 24">
            <a:extLst>
              <a:ext uri="{FF2B5EF4-FFF2-40B4-BE49-F238E27FC236}">
                <a16:creationId xmlns:a16="http://schemas.microsoft.com/office/drawing/2014/main" id="{4414026D-0BC6-3FF9-595E-D3879D619AC6}"/>
              </a:ext>
            </a:extLst>
          </p:cNvPr>
          <p:cNvGrpSpPr/>
          <p:nvPr/>
        </p:nvGrpSpPr>
        <p:grpSpPr>
          <a:xfrm>
            <a:off x="7277547" y="3428874"/>
            <a:ext cx="1923414" cy="2307463"/>
            <a:chOff x="6388608" y="3672840"/>
            <a:chExt cx="1923414" cy="2307463"/>
          </a:xfrm>
        </p:grpSpPr>
        <p:sp>
          <p:nvSpPr>
            <p:cNvPr id="42" name="object 25">
              <a:extLst>
                <a:ext uri="{FF2B5EF4-FFF2-40B4-BE49-F238E27FC236}">
                  <a16:creationId xmlns:a16="http://schemas.microsoft.com/office/drawing/2014/main" id="{F785DF5F-6E1C-EA1D-372D-6650AF1B9059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" name="object 26">
              <a:extLst>
                <a:ext uri="{FF2B5EF4-FFF2-40B4-BE49-F238E27FC236}">
                  <a16:creationId xmlns:a16="http://schemas.microsoft.com/office/drawing/2014/main" id="{A8627C3D-253F-0402-3B9F-9AD702A9AC0A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" name="object 27">
              <a:extLst>
                <a:ext uri="{FF2B5EF4-FFF2-40B4-BE49-F238E27FC236}">
                  <a16:creationId xmlns:a16="http://schemas.microsoft.com/office/drawing/2014/main" id="{10AFF05E-559C-4639-35BF-FB2DE8F94252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object 28">
            <a:extLst>
              <a:ext uri="{FF2B5EF4-FFF2-40B4-BE49-F238E27FC236}">
                <a16:creationId xmlns:a16="http://schemas.microsoft.com/office/drawing/2014/main" id="{257E06EB-CADB-00D1-E679-5FA75584CAF1}"/>
              </a:ext>
            </a:extLst>
          </p:cNvPr>
          <p:cNvSpPr txBox="1"/>
          <p:nvPr/>
        </p:nvSpPr>
        <p:spPr>
          <a:xfrm>
            <a:off x="7624765" y="4742943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29">
            <a:extLst>
              <a:ext uri="{FF2B5EF4-FFF2-40B4-BE49-F238E27FC236}">
                <a16:creationId xmlns:a16="http://schemas.microsoft.com/office/drawing/2014/main" id="{BC4D2EBE-01B1-1B72-012B-714C3E3342F0}"/>
              </a:ext>
            </a:extLst>
          </p:cNvPr>
          <p:cNvSpPr txBox="1"/>
          <p:nvPr/>
        </p:nvSpPr>
        <p:spPr>
          <a:xfrm>
            <a:off x="7374829" y="4973067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8" name="object 30">
            <a:extLst>
              <a:ext uri="{FF2B5EF4-FFF2-40B4-BE49-F238E27FC236}">
                <a16:creationId xmlns:a16="http://schemas.microsoft.com/office/drawing/2014/main" id="{D580528A-2F04-EE44-3865-688DC1D220F8}"/>
              </a:ext>
            </a:extLst>
          </p:cNvPr>
          <p:cNvGrpSpPr/>
          <p:nvPr/>
        </p:nvGrpSpPr>
        <p:grpSpPr>
          <a:xfrm>
            <a:off x="7277547" y="1985645"/>
            <a:ext cx="1923414" cy="2308733"/>
            <a:chOff x="6388608" y="2229611"/>
            <a:chExt cx="1923414" cy="2308733"/>
          </a:xfrm>
        </p:grpSpPr>
        <p:sp>
          <p:nvSpPr>
            <p:cNvPr id="39" name="object 31">
              <a:extLst>
                <a:ext uri="{FF2B5EF4-FFF2-40B4-BE49-F238E27FC236}">
                  <a16:creationId xmlns:a16="http://schemas.microsoft.com/office/drawing/2014/main" id="{7D30CA6C-22BB-7726-6941-FB40E4E6C717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" name="object 32">
              <a:extLst>
                <a:ext uri="{FF2B5EF4-FFF2-40B4-BE49-F238E27FC236}">
                  <a16:creationId xmlns:a16="http://schemas.microsoft.com/office/drawing/2014/main" id="{0B6F6D7E-AEDC-93E3-9407-0E1FFEA98AA0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" name="object 33">
              <a:extLst>
                <a:ext uri="{FF2B5EF4-FFF2-40B4-BE49-F238E27FC236}">
                  <a16:creationId xmlns:a16="http://schemas.microsoft.com/office/drawing/2014/main" id="{BA804C56-F769-A7CD-644C-78C090DE09D0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9" name="object 34">
            <a:extLst>
              <a:ext uri="{FF2B5EF4-FFF2-40B4-BE49-F238E27FC236}">
                <a16:creationId xmlns:a16="http://schemas.microsoft.com/office/drawing/2014/main" id="{E518B6B1-CDB0-2EE1-6A8F-4B8E6DE2314D}"/>
              </a:ext>
            </a:extLst>
          </p:cNvPr>
          <p:cNvSpPr txBox="1"/>
          <p:nvPr/>
        </p:nvSpPr>
        <p:spPr>
          <a:xfrm>
            <a:off x="7435534" y="3181478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0" name="object 35">
            <a:extLst>
              <a:ext uri="{FF2B5EF4-FFF2-40B4-BE49-F238E27FC236}">
                <a16:creationId xmlns:a16="http://schemas.microsoft.com/office/drawing/2014/main" id="{A4269370-1BD1-35C3-1DFF-5DC9DBD8A9F1}"/>
              </a:ext>
            </a:extLst>
          </p:cNvPr>
          <p:cNvSpPr txBox="1"/>
          <p:nvPr/>
        </p:nvSpPr>
        <p:spPr>
          <a:xfrm>
            <a:off x="7491922" y="3417062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1" name="object 36">
            <a:extLst>
              <a:ext uri="{FF2B5EF4-FFF2-40B4-BE49-F238E27FC236}">
                <a16:creationId xmlns:a16="http://schemas.microsoft.com/office/drawing/2014/main" id="{F959C041-F018-3CF8-894A-A51FC8B0471D}"/>
              </a:ext>
            </a:extLst>
          </p:cNvPr>
          <p:cNvSpPr txBox="1"/>
          <p:nvPr/>
        </p:nvSpPr>
        <p:spPr>
          <a:xfrm>
            <a:off x="7424867" y="3655442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2" name="object 37">
            <a:extLst>
              <a:ext uri="{FF2B5EF4-FFF2-40B4-BE49-F238E27FC236}">
                <a16:creationId xmlns:a16="http://schemas.microsoft.com/office/drawing/2014/main" id="{37163CD6-226F-B22E-65DD-9749BDDF81B1}"/>
              </a:ext>
            </a:extLst>
          </p:cNvPr>
          <p:cNvSpPr txBox="1"/>
          <p:nvPr/>
        </p:nvSpPr>
        <p:spPr>
          <a:xfrm>
            <a:off x="7684200" y="3891661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3" name="object 38">
            <a:extLst>
              <a:ext uri="{FF2B5EF4-FFF2-40B4-BE49-F238E27FC236}">
                <a16:creationId xmlns:a16="http://schemas.microsoft.com/office/drawing/2014/main" id="{1946EE45-4425-2CFA-7628-7702ED3876D7}"/>
              </a:ext>
            </a:extLst>
          </p:cNvPr>
          <p:cNvGrpSpPr/>
          <p:nvPr/>
        </p:nvGrpSpPr>
        <p:grpSpPr>
          <a:xfrm>
            <a:off x="7277547" y="1697609"/>
            <a:ext cx="2942971" cy="1153795"/>
            <a:chOff x="6388608" y="1941575"/>
            <a:chExt cx="2942971" cy="1153795"/>
          </a:xfrm>
        </p:grpSpPr>
        <p:sp>
          <p:nvSpPr>
            <p:cNvPr id="36" name="object 39">
              <a:extLst>
                <a:ext uri="{FF2B5EF4-FFF2-40B4-BE49-F238E27FC236}">
                  <a16:creationId xmlns:a16="http://schemas.microsoft.com/office/drawing/2014/main" id="{F3E4BC2A-0D43-A06B-5E8F-87113AE728E4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40">
              <a:extLst>
                <a:ext uri="{FF2B5EF4-FFF2-40B4-BE49-F238E27FC236}">
                  <a16:creationId xmlns:a16="http://schemas.microsoft.com/office/drawing/2014/main" id="{07181433-A0D4-A6B9-9214-C1F462240694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41">
              <a:extLst>
                <a:ext uri="{FF2B5EF4-FFF2-40B4-BE49-F238E27FC236}">
                  <a16:creationId xmlns:a16="http://schemas.microsoft.com/office/drawing/2014/main" id="{F9D7C153-4980-E616-868C-47E42374BE24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4" name="object 42">
            <a:extLst>
              <a:ext uri="{FF2B5EF4-FFF2-40B4-BE49-F238E27FC236}">
                <a16:creationId xmlns:a16="http://schemas.microsoft.com/office/drawing/2014/main" id="{4F7C7FC2-F646-1BDA-201C-61A3085FB1BC}"/>
              </a:ext>
            </a:extLst>
          </p:cNvPr>
          <p:cNvSpPr txBox="1"/>
          <p:nvPr/>
        </p:nvSpPr>
        <p:spPr>
          <a:xfrm>
            <a:off x="7502845" y="1975994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5" name="object 43">
            <a:extLst>
              <a:ext uri="{FF2B5EF4-FFF2-40B4-BE49-F238E27FC236}">
                <a16:creationId xmlns:a16="http://schemas.microsoft.com/office/drawing/2014/main" id="{38EDE761-C5FE-D6D9-7790-43CF87F6F57E}"/>
              </a:ext>
            </a:extLst>
          </p:cNvPr>
          <p:cNvSpPr txBox="1"/>
          <p:nvPr/>
        </p:nvSpPr>
        <p:spPr>
          <a:xfrm>
            <a:off x="7694869" y="2212214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6" name="object 44">
            <a:extLst>
              <a:ext uri="{FF2B5EF4-FFF2-40B4-BE49-F238E27FC236}">
                <a16:creationId xmlns:a16="http://schemas.microsoft.com/office/drawing/2014/main" id="{0D07FF6B-2C78-624F-2AD9-918DEFD1F161}"/>
              </a:ext>
            </a:extLst>
          </p:cNvPr>
          <p:cNvGrpSpPr/>
          <p:nvPr/>
        </p:nvGrpSpPr>
        <p:grpSpPr>
          <a:xfrm>
            <a:off x="9834818" y="1697609"/>
            <a:ext cx="1923414" cy="1720596"/>
            <a:chOff x="8945879" y="1941575"/>
            <a:chExt cx="1923414" cy="1720596"/>
          </a:xfrm>
        </p:grpSpPr>
        <p:sp>
          <p:nvSpPr>
            <p:cNvPr id="33" name="object 45">
              <a:extLst>
                <a:ext uri="{FF2B5EF4-FFF2-40B4-BE49-F238E27FC236}">
                  <a16:creationId xmlns:a16="http://schemas.microsoft.com/office/drawing/2014/main" id="{7807EC36-0F04-E6B4-C945-A39ED28EF3E3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46">
              <a:extLst>
                <a:ext uri="{FF2B5EF4-FFF2-40B4-BE49-F238E27FC236}">
                  <a16:creationId xmlns:a16="http://schemas.microsoft.com/office/drawing/2014/main" id="{4170E603-5382-4B8F-E2BB-8DEFC6861A6E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47">
              <a:extLst>
                <a:ext uri="{FF2B5EF4-FFF2-40B4-BE49-F238E27FC236}">
                  <a16:creationId xmlns:a16="http://schemas.microsoft.com/office/drawing/2014/main" id="{5FB6F8AB-766E-B0DD-7D94-5FF16AFE2AE1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7" name="object 48">
            <a:extLst>
              <a:ext uri="{FF2B5EF4-FFF2-40B4-BE49-F238E27FC236}">
                <a16:creationId xmlns:a16="http://schemas.microsoft.com/office/drawing/2014/main" id="{21AC8537-1B9C-544C-5DDD-00E072D047EC}"/>
              </a:ext>
            </a:extLst>
          </p:cNvPr>
          <p:cNvSpPr txBox="1"/>
          <p:nvPr/>
        </p:nvSpPr>
        <p:spPr>
          <a:xfrm>
            <a:off x="10029636" y="1975994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8" name="object 49">
            <a:extLst>
              <a:ext uri="{FF2B5EF4-FFF2-40B4-BE49-F238E27FC236}">
                <a16:creationId xmlns:a16="http://schemas.microsoft.com/office/drawing/2014/main" id="{27B7F8A9-B9F1-BEFF-C331-3B79FEF2E5BE}"/>
              </a:ext>
            </a:extLst>
          </p:cNvPr>
          <p:cNvSpPr txBox="1"/>
          <p:nvPr/>
        </p:nvSpPr>
        <p:spPr>
          <a:xfrm>
            <a:off x="10188132" y="2212214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9" name="object 50">
            <a:extLst>
              <a:ext uri="{FF2B5EF4-FFF2-40B4-BE49-F238E27FC236}">
                <a16:creationId xmlns:a16="http://schemas.microsoft.com/office/drawing/2014/main" id="{4F4A2468-A2E3-16AC-2330-475A9982E6A9}"/>
              </a:ext>
            </a:extLst>
          </p:cNvPr>
          <p:cNvGrpSpPr/>
          <p:nvPr/>
        </p:nvGrpSpPr>
        <p:grpSpPr>
          <a:xfrm>
            <a:off x="9834818" y="3139313"/>
            <a:ext cx="1923414" cy="1155065"/>
            <a:chOff x="8945879" y="3383279"/>
            <a:chExt cx="1923414" cy="1155065"/>
          </a:xfrm>
        </p:grpSpPr>
        <p:sp>
          <p:nvSpPr>
            <p:cNvPr id="31" name="object 51">
              <a:extLst>
                <a:ext uri="{FF2B5EF4-FFF2-40B4-BE49-F238E27FC236}">
                  <a16:creationId xmlns:a16="http://schemas.microsoft.com/office/drawing/2014/main" id="{C30F0370-1D8A-DD02-3F66-31B2CA284C9F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52">
              <a:extLst>
                <a:ext uri="{FF2B5EF4-FFF2-40B4-BE49-F238E27FC236}">
                  <a16:creationId xmlns:a16="http://schemas.microsoft.com/office/drawing/2014/main" id="{E060B0D3-FB53-0FF7-78F6-B0D9646525F6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0" name="object 53">
            <a:extLst>
              <a:ext uri="{FF2B5EF4-FFF2-40B4-BE49-F238E27FC236}">
                <a16:creationId xmlns:a16="http://schemas.microsoft.com/office/drawing/2014/main" id="{6CFA084A-7EE7-EF04-7F49-C9502692C4BE}"/>
              </a:ext>
            </a:extLst>
          </p:cNvPr>
          <p:cNvSpPr txBox="1"/>
          <p:nvPr/>
        </p:nvSpPr>
        <p:spPr>
          <a:xfrm>
            <a:off x="9944293" y="3412491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56782" y="5245354"/>
            <a:ext cx="1087843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This is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a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preview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1800" spc="-15" dirty="0" err="1">
                <a:solidFill>
                  <a:schemeClr val="tx1"/>
                </a:solidFill>
                <a:latin typeface="Carlito"/>
                <a:cs typeface="Carlito"/>
              </a:rPr>
              <a:t>Plotly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 dashboard.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following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sides will show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results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EDA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with 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visualization, EDA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SQL,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Interactive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Map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Folium,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1800" spc="-10" dirty="0">
                <a:solidFill>
                  <a:schemeClr val="tx1"/>
                </a:solidFill>
                <a:latin typeface="Carlito"/>
                <a:cs typeface="Carlito"/>
              </a:rPr>
              <a:t>finally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the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results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of our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with 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about 83%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45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41" y="1489174"/>
            <a:ext cx="5963918" cy="33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4669213"/>
            <a:ext cx="10515600" cy="1371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2400" spc="-20" dirty="0">
                <a:latin typeface="Carlito"/>
                <a:cs typeface="Carlito"/>
              </a:rPr>
              <a:t>Graphic </a:t>
            </a:r>
            <a:r>
              <a:rPr lang="en-US" sz="2400" spc="-10" dirty="0">
                <a:latin typeface="Carlito"/>
                <a:cs typeface="Carlito"/>
              </a:rPr>
              <a:t>suggests </a:t>
            </a:r>
            <a:r>
              <a:rPr lang="en-US" sz="2400" spc="-5" dirty="0">
                <a:latin typeface="Carlito"/>
                <a:cs typeface="Carlito"/>
              </a:rPr>
              <a:t>an </a:t>
            </a:r>
            <a:r>
              <a:rPr lang="en-US" sz="2400" spc="-20" dirty="0">
                <a:latin typeface="Carlito"/>
                <a:cs typeface="Carlito"/>
              </a:rPr>
              <a:t>increase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20" dirty="0">
                <a:latin typeface="Carlito"/>
                <a:cs typeface="Carlito"/>
              </a:rPr>
              <a:t>over </a:t>
            </a:r>
            <a:r>
              <a:rPr lang="en-US" sz="2400" spc="-5" dirty="0">
                <a:latin typeface="Carlito"/>
                <a:cs typeface="Carlito"/>
              </a:rPr>
              <a:t>time </a:t>
            </a:r>
            <a:r>
              <a:rPr lang="en-US" sz="2400" spc="-20" dirty="0">
                <a:latin typeface="Carlito"/>
                <a:cs typeface="Carlito"/>
              </a:rPr>
              <a:t>(indicated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10" dirty="0">
                <a:latin typeface="Carlito"/>
                <a:cs typeface="Carlito"/>
              </a:rPr>
              <a:t>Flight </a:t>
            </a:r>
            <a:r>
              <a:rPr lang="en-US" sz="2400" spc="-5" dirty="0">
                <a:latin typeface="Carlito"/>
                <a:cs typeface="Carlito"/>
              </a:rPr>
              <a:t>Number).  </a:t>
            </a:r>
            <a:r>
              <a:rPr lang="en-US" sz="2400" spc="-25" dirty="0">
                <a:latin typeface="Carlito"/>
                <a:cs typeface="Carlito"/>
              </a:rPr>
              <a:t>Likely </a:t>
            </a:r>
            <a:r>
              <a:rPr lang="en-US" sz="2400" spc="-5" dirty="0">
                <a:latin typeface="Carlito"/>
                <a:cs typeface="Carlito"/>
              </a:rPr>
              <a:t>a big </a:t>
            </a:r>
            <a:r>
              <a:rPr lang="en-US" sz="2400" spc="-25" dirty="0">
                <a:latin typeface="Carlito"/>
                <a:cs typeface="Carlito"/>
              </a:rPr>
              <a:t>breakthrough </a:t>
            </a:r>
            <a:r>
              <a:rPr lang="en-US" sz="2400" spc="-20" dirty="0">
                <a:latin typeface="Carlito"/>
                <a:cs typeface="Carlito"/>
              </a:rPr>
              <a:t>around </a:t>
            </a:r>
            <a:r>
              <a:rPr lang="en-US" sz="2400" spc="-10" dirty="0">
                <a:latin typeface="Carlito"/>
                <a:cs typeface="Carlito"/>
              </a:rPr>
              <a:t>flight </a:t>
            </a:r>
            <a:r>
              <a:rPr lang="en-US" sz="2400" spc="-15" dirty="0">
                <a:latin typeface="Carlito"/>
                <a:cs typeface="Carlito"/>
              </a:rPr>
              <a:t>20 </a:t>
            </a:r>
            <a:r>
              <a:rPr lang="en-US" sz="2400" spc="-5" dirty="0">
                <a:latin typeface="Carlito"/>
                <a:cs typeface="Carlito"/>
              </a:rPr>
              <a:t>which </a:t>
            </a:r>
            <a:r>
              <a:rPr lang="en-US" sz="2400" spc="-15" dirty="0">
                <a:latin typeface="Carlito"/>
                <a:cs typeface="Carlito"/>
              </a:rPr>
              <a:t>significantly </a:t>
            </a:r>
            <a:r>
              <a:rPr lang="en-US" sz="2400" spc="-20" dirty="0">
                <a:latin typeface="Carlito"/>
                <a:cs typeface="Carlito"/>
              </a:rPr>
              <a:t>increased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25" dirty="0">
                <a:latin typeface="Carlito"/>
                <a:cs typeface="Carlito"/>
              </a:rPr>
              <a:t>rate.  </a:t>
            </a:r>
            <a:r>
              <a:rPr lang="en-US" sz="2400" spc="-20" dirty="0">
                <a:latin typeface="Carlito"/>
                <a:cs typeface="Carlito"/>
              </a:rPr>
              <a:t>CCAFS appears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be the main </a:t>
            </a:r>
            <a:r>
              <a:rPr lang="en-US" sz="2400" spc="-10" dirty="0">
                <a:latin typeface="Carlito"/>
                <a:cs typeface="Carlito"/>
              </a:rPr>
              <a:t>launch </a:t>
            </a:r>
            <a:r>
              <a:rPr lang="en-US" sz="2400" spc="-15" dirty="0">
                <a:latin typeface="Carlito"/>
                <a:cs typeface="Carlito"/>
              </a:rPr>
              <a:t>site </a:t>
            </a:r>
            <a:r>
              <a:rPr lang="en-US" sz="2400" spc="-5" dirty="0">
                <a:latin typeface="Carlito"/>
                <a:cs typeface="Carlito"/>
              </a:rPr>
              <a:t>as it has the </a:t>
            </a:r>
            <a:r>
              <a:rPr lang="en-US" sz="2400" spc="-20" dirty="0">
                <a:latin typeface="Carlito"/>
                <a:cs typeface="Carlito"/>
              </a:rPr>
              <a:t>most</a:t>
            </a:r>
            <a:r>
              <a:rPr lang="en-US" sz="2400" spc="-90" dirty="0">
                <a:latin typeface="Carlito"/>
                <a:cs typeface="Carlito"/>
              </a:rPr>
              <a:t> </a:t>
            </a:r>
            <a:r>
              <a:rPr lang="en-US" sz="2400" spc="-20" dirty="0">
                <a:latin typeface="Carlito"/>
                <a:cs typeface="Carlito"/>
              </a:rPr>
              <a:t>volume.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3AE886D7-4352-F919-8F71-1EE35E888664}"/>
              </a:ext>
            </a:extLst>
          </p:cNvPr>
          <p:cNvSpPr/>
          <p:nvPr/>
        </p:nvSpPr>
        <p:spPr>
          <a:xfrm>
            <a:off x="259471" y="1781233"/>
            <a:ext cx="115671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4797717"/>
            <a:ext cx="10515600" cy="10544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z="2400" spc="-25" dirty="0">
                <a:latin typeface="Carlito"/>
                <a:cs typeface="Carlito"/>
              </a:rPr>
              <a:t>Payload </a:t>
            </a:r>
            <a:r>
              <a:rPr lang="en-US" sz="2400" spc="-5" dirty="0">
                <a:latin typeface="Carlito"/>
                <a:cs typeface="Carlito"/>
              </a:rPr>
              <a:t>mass </a:t>
            </a:r>
            <a:r>
              <a:rPr lang="en-US" sz="2400" spc="-20" dirty="0">
                <a:latin typeface="Carlito"/>
                <a:cs typeface="Carlito"/>
              </a:rPr>
              <a:t>appears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0" dirty="0">
                <a:latin typeface="Carlito"/>
                <a:cs typeface="Carlito"/>
              </a:rPr>
              <a:t>fall mostly between </a:t>
            </a:r>
            <a:r>
              <a:rPr lang="en-US" sz="2400" spc="-10" dirty="0">
                <a:latin typeface="Carlito"/>
                <a:cs typeface="Carlito"/>
              </a:rPr>
              <a:t>0-6000 </a:t>
            </a:r>
            <a:r>
              <a:rPr lang="en-US" sz="2400" spc="-5" dirty="0">
                <a:latin typeface="Carlito"/>
                <a:cs typeface="Carlito"/>
              </a:rPr>
              <a:t>kg.  </a:t>
            </a:r>
          </a:p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z="2400" spc="-25" dirty="0">
                <a:latin typeface="Carlito"/>
                <a:cs typeface="Carlito"/>
              </a:rPr>
              <a:t>Different </a:t>
            </a:r>
            <a:r>
              <a:rPr lang="en-US" sz="2400" spc="-5" dirty="0">
                <a:latin typeface="Carlito"/>
                <a:cs typeface="Carlito"/>
              </a:rPr>
              <a:t>launch </a:t>
            </a:r>
            <a:r>
              <a:rPr lang="en-US" sz="2400" spc="-10" dirty="0">
                <a:latin typeface="Carlito"/>
                <a:cs typeface="Carlito"/>
              </a:rPr>
              <a:t>sites </a:t>
            </a:r>
            <a:r>
              <a:rPr lang="en-US" sz="2400" spc="-5" dirty="0">
                <a:latin typeface="Carlito"/>
                <a:cs typeface="Carlito"/>
              </a:rPr>
              <a:t>also </a:t>
            </a:r>
            <a:r>
              <a:rPr lang="en-US" sz="2400" spc="-15" dirty="0">
                <a:latin typeface="Carlito"/>
                <a:cs typeface="Carlito"/>
              </a:rPr>
              <a:t>seem to use </a:t>
            </a:r>
            <a:r>
              <a:rPr lang="en-US" sz="2400" spc="-25" dirty="0">
                <a:latin typeface="Carlito"/>
                <a:cs typeface="Carlito"/>
              </a:rPr>
              <a:t>different </a:t>
            </a:r>
            <a:r>
              <a:rPr lang="en-US" sz="2400" spc="-20" dirty="0">
                <a:latin typeface="Carlito"/>
                <a:cs typeface="Carlito"/>
              </a:rPr>
              <a:t>payload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mass.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B4C187E9-3E73-36A9-0009-C0BEF3973127}"/>
              </a:ext>
            </a:extLst>
          </p:cNvPr>
          <p:cNvSpPr/>
          <p:nvPr/>
        </p:nvSpPr>
        <p:spPr>
          <a:xfrm>
            <a:off x="327660" y="2240280"/>
            <a:ext cx="1153668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20530" y="4465320"/>
            <a:ext cx="10515599" cy="2240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2400" spc="-15" dirty="0">
                <a:latin typeface="Carlito"/>
                <a:cs typeface="Carlito"/>
              </a:rPr>
              <a:t>ES-L1 </a:t>
            </a:r>
            <a:r>
              <a:rPr lang="en-US" sz="2400" spc="-20" dirty="0">
                <a:latin typeface="Carlito"/>
                <a:cs typeface="Carlito"/>
              </a:rPr>
              <a:t>(1), </a:t>
            </a:r>
            <a:r>
              <a:rPr lang="en-US" sz="2400" spc="-25" dirty="0">
                <a:latin typeface="Carlito"/>
                <a:cs typeface="Carlito"/>
              </a:rPr>
              <a:t>GEO </a:t>
            </a:r>
            <a:r>
              <a:rPr lang="en-US" sz="2400" spc="-20" dirty="0">
                <a:latin typeface="Carlito"/>
                <a:cs typeface="Carlito"/>
              </a:rPr>
              <a:t>(1), HEO </a:t>
            </a:r>
            <a:r>
              <a:rPr lang="en-US" sz="2400" spc="-15" dirty="0">
                <a:latin typeface="Carlito"/>
                <a:cs typeface="Carlito"/>
              </a:rPr>
              <a:t>(1) </a:t>
            </a:r>
            <a:r>
              <a:rPr lang="en-US" sz="2400" spc="-25" dirty="0">
                <a:latin typeface="Carlito"/>
                <a:cs typeface="Carlito"/>
              </a:rPr>
              <a:t>have </a:t>
            </a:r>
            <a:r>
              <a:rPr lang="en-US" sz="2400" spc="-20" dirty="0">
                <a:latin typeface="Carlito"/>
                <a:cs typeface="Carlito"/>
              </a:rPr>
              <a:t>100%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15" dirty="0">
                <a:latin typeface="Carlito"/>
                <a:cs typeface="Carlito"/>
              </a:rPr>
              <a:t>(sample </a:t>
            </a:r>
            <a:r>
              <a:rPr lang="en-US" sz="2400" spc="-20" dirty="0">
                <a:latin typeface="Carlito"/>
                <a:cs typeface="Carlito"/>
              </a:rPr>
              <a:t>sizes </a:t>
            </a:r>
            <a:r>
              <a:rPr lang="en-US" sz="2400" spc="-5" dirty="0">
                <a:latin typeface="Carlito"/>
                <a:cs typeface="Carlito"/>
              </a:rPr>
              <a:t>in </a:t>
            </a:r>
            <a:r>
              <a:rPr lang="en-US" sz="2400" spc="-20" dirty="0">
                <a:latin typeface="Carlito"/>
                <a:cs typeface="Carlito"/>
              </a:rPr>
              <a:t>parenthesis)  </a:t>
            </a:r>
            <a:r>
              <a:rPr lang="en-US" sz="2400" spc="-10" dirty="0">
                <a:latin typeface="Carlito"/>
                <a:cs typeface="Carlito"/>
              </a:rPr>
              <a:t>SSO </a:t>
            </a:r>
            <a:r>
              <a:rPr lang="en-US" sz="2400" spc="-15" dirty="0">
                <a:latin typeface="Carlito"/>
                <a:cs typeface="Carlito"/>
              </a:rPr>
              <a:t>(5) </a:t>
            </a:r>
            <a:r>
              <a:rPr lang="en-US" sz="2400" spc="-5" dirty="0">
                <a:latin typeface="Carlito"/>
                <a:cs typeface="Carlito"/>
              </a:rPr>
              <a:t>has </a:t>
            </a:r>
            <a:r>
              <a:rPr lang="en-US" sz="2400" spc="-20" dirty="0">
                <a:latin typeface="Carlito"/>
                <a:cs typeface="Carlito"/>
              </a:rPr>
              <a:t>100% </a:t>
            </a:r>
            <a:r>
              <a:rPr lang="en-US" sz="2400" spc="-10" dirty="0">
                <a:latin typeface="Carlito"/>
                <a:cs typeface="Carlito"/>
              </a:rPr>
              <a:t>success</a:t>
            </a:r>
            <a:r>
              <a:rPr lang="en-US" sz="2400" spc="45" dirty="0">
                <a:latin typeface="Carlito"/>
                <a:cs typeface="Carlito"/>
              </a:rPr>
              <a:t> </a:t>
            </a:r>
            <a:r>
              <a:rPr lang="en-US" sz="2400" spc="-40" dirty="0">
                <a:latin typeface="Carlito"/>
                <a:cs typeface="Carlito"/>
              </a:rPr>
              <a:t>rate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400" spc="-25" dirty="0">
                <a:latin typeface="Carlito"/>
                <a:cs typeface="Carlito"/>
              </a:rPr>
              <a:t>VLEO </a:t>
            </a:r>
            <a:r>
              <a:rPr lang="en-US" sz="2400" spc="-20" dirty="0">
                <a:latin typeface="Carlito"/>
                <a:cs typeface="Carlito"/>
              </a:rPr>
              <a:t>(14) </a:t>
            </a:r>
            <a:r>
              <a:rPr lang="en-US" sz="2400" spc="-5" dirty="0">
                <a:latin typeface="Carlito"/>
                <a:cs typeface="Carlito"/>
              </a:rPr>
              <a:t>has </a:t>
            </a:r>
            <a:r>
              <a:rPr lang="en-US" sz="2400" spc="-20" dirty="0">
                <a:latin typeface="Carlito"/>
                <a:cs typeface="Carlito"/>
              </a:rPr>
              <a:t>decent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5" dirty="0">
                <a:latin typeface="Carlito"/>
                <a:cs typeface="Carlito"/>
              </a:rPr>
              <a:t>and</a:t>
            </a:r>
            <a:r>
              <a:rPr lang="en-US" sz="2400" spc="150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attempts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5" dirty="0">
                <a:latin typeface="Carlito"/>
                <a:cs typeface="Carlito"/>
              </a:rPr>
              <a:t>SO </a:t>
            </a:r>
            <a:r>
              <a:rPr lang="en-US" sz="2400" spc="-15" dirty="0">
                <a:latin typeface="Carlito"/>
                <a:cs typeface="Carlito"/>
              </a:rPr>
              <a:t>(1) </a:t>
            </a:r>
            <a:r>
              <a:rPr lang="en-US" sz="2400" spc="-5" dirty="0">
                <a:latin typeface="Carlito"/>
                <a:cs typeface="Carlito"/>
              </a:rPr>
              <a:t>has </a:t>
            </a:r>
            <a:r>
              <a:rPr lang="en-US" sz="2400" spc="-15" dirty="0">
                <a:latin typeface="Carlito"/>
                <a:cs typeface="Carlito"/>
              </a:rPr>
              <a:t>0% success</a:t>
            </a:r>
            <a:r>
              <a:rPr lang="en-US" sz="2400" spc="85" dirty="0">
                <a:latin typeface="Carlito"/>
                <a:cs typeface="Carlito"/>
              </a:rPr>
              <a:t> </a:t>
            </a:r>
            <a:r>
              <a:rPr lang="en-US" sz="2400" spc="-40" dirty="0">
                <a:latin typeface="Carlito"/>
                <a:cs typeface="Carlito"/>
              </a:rPr>
              <a:t>rate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2400" spc="-40" dirty="0">
                <a:latin typeface="Carlito"/>
                <a:cs typeface="Carlito"/>
              </a:rPr>
              <a:t>GTO </a:t>
            </a:r>
            <a:r>
              <a:rPr lang="en-US" sz="2400" spc="-20" dirty="0">
                <a:latin typeface="Carlito"/>
                <a:cs typeface="Carlito"/>
              </a:rPr>
              <a:t>(27) </a:t>
            </a:r>
            <a:r>
              <a:rPr lang="en-US" sz="2400" spc="-5" dirty="0">
                <a:latin typeface="Carlito"/>
                <a:cs typeface="Carlito"/>
              </a:rPr>
              <a:t>has the </a:t>
            </a:r>
            <a:r>
              <a:rPr lang="en-US" sz="2400" spc="-20" dirty="0">
                <a:latin typeface="Carlito"/>
                <a:cs typeface="Carlito"/>
              </a:rPr>
              <a:t>around 50%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15" dirty="0">
                <a:latin typeface="Carlito"/>
                <a:cs typeface="Carlito"/>
              </a:rPr>
              <a:t>but </a:t>
            </a:r>
            <a:r>
              <a:rPr lang="en-US" sz="2400" spc="-20" dirty="0">
                <a:latin typeface="Carlito"/>
                <a:cs typeface="Carlito"/>
              </a:rPr>
              <a:t>largest</a:t>
            </a:r>
            <a:r>
              <a:rPr lang="en-US" sz="2400" spc="22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sample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58D0B585-D7F2-52B8-CED2-D3F6288BA7C9}"/>
              </a:ext>
            </a:extLst>
          </p:cNvPr>
          <p:cNvSpPr/>
          <p:nvPr/>
        </p:nvSpPr>
        <p:spPr>
          <a:xfrm>
            <a:off x="1756038" y="1397508"/>
            <a:ext cx="5430011" cy="3067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106F9389-4EE1-C7E5-35F8-6A32C118BB09}"/>
              </a:ext>
            </a:extLst>
          </p:cNvPr>
          <p:cNvSpPr txBox="1"/>
          <p:nvPr/>
        </p:nvSpPr>
        <p:spPr>
          <a:xfrm>
            <a:off x="7907052" y="2867342"/>
            <a:ext cx="21793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Success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20" dirty="0">
                <a:latin typeface="Carlito"/>
                <a:cs typeface="Carlito"/>
              </a:rPr>
              <a:t>Scale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dirty="0">
                <a:latin typeface="Carlito"/>
                <a:cs typeface="Carlito"/>
              </a:rPr>
              <a:t>0 as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0%</a:t>
            </a:r>
            <a:endParaRPr sz="1800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0.6 as</a:t>
            </a:r>
            <a:r>
              <a:rPr sz="1800" spc="-1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60%  1 as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100%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7405" y="4123087"/>
            <a:ext cx="11117189" cy="23041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2400" spc="-15" dirty="0">
                <a:latin typeface="Carlito"/>
                <a:cs typeface="Carlito"/>
              </a:rPr>
              <a:t>Launch Orbit </a:t>
            </a:r>
            <a:r>
              <a:rPr lang="en-US" sz="2400" spc="-25" dirty="0">
                <a:latin typeface="Carlito"/>
                <a:cs typeface="Carlito"/>
              </a:rPr>
              <a:t>preferences </a:t>
            </a:r>
            <a:r>
              <a:rPr lang="en-US" sz="2400" spc="-5" dirty="0">
                <a:latin typeface="Carlito"/>
                <a:cs typeface="Carlito"/>
              </a:rPr>
              <a:t>changed </a:t>
            </a:r>
            <a:r>
              <a:rPr lang="en-US" sz="2400" spc="-20" dirty="0">
                <a:latin typeface="Carlito"/>
                <a:cs typeface="Carlito"/>
              </a:rPr>
              <a:t>over </a:t>
            </a:r>
            <a:r>
              <a:rPr lang="en-US" sz="2400" spc="-10" dirty="0">
                <a:latin typeface="Carlito"/>
                <a:cs typeface="Carlito"/>
              </a:rPr>
              <a:t>Flight </a:t>
            </a:r>
            <a:r>
              <a:rPr lang="en-US" sz="2400" spc="-50" dirty="0">
                <a:latin typeface="Carlito"/>
                <a:cs typeface="Carlito"/>
              </a:rPr>
              <a:t>Number.  </a:t>
            </a:r>
            <a:r>
              <a:rPr lang="en-US" sz="2400" spc="-15" dirty="0">
                <a:latin typeface="Carlito"/>
                <a:cs typeface="Carlito"/>
              </a:rPr>
              <a:t>Launch </a:t>
            </a:r>
            <a:r>
              <a:rPr lang="en-US" sz="2400" spc="-25" dirty="0">
                <a:latin typeface="Carlito"/>
                <a:cs typeface="Carlito"/>
              </a:rPr>
              <a:t>Outcome </a:t>
            </a:r>
            <a:r>
              <a:rPr lang="en-US" sz="2400" spc="-15" dirty="0">
                <a:latin typeface="Carlito"/>
                <a:cs typeface="Carlito"/>
              </a:rPr>
              <a:t>seems to </a:t>
            </a:r>
            <a:r>
              <a:rPr lang="en-US" sz="2400" spc="-25" dirty="0">
                <a:latin typeface="Carlito"/>
                <a:cs typeface="Carlito"/>
              </a:rPr>
              <a:t>correlate </a:t>
            </a:r>
            <a:r>
              <a:rPr lang="en-US" sz="2400" spc="-5" dirty="0">
                <a:latin typeface="Carlito"/>
                <a:cs typeface="Carlito"/>
              </a:rPr>
              <a:t>with this</a:t>
            </a:r>
            <a:r>
              <a:rPr lang="en-US" sz="2400" spc="120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preference.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2400" spc="-15" dirty="0">
                <a:latin typeface="Carlito"/>
                <a:cs typeface="Carlito"/>
              </a:rPr>
              <a:t>SpaceX </a:t>
            </a:r>
            <a:r>
              <a:rPr lang="en-US" sz="2400" spc="-20" dirty="0">
                <a:latin typeface="Carlito"/>
                <a:cs typeface="Carlito"/>
              </a:rPr>
              <a:t>started </a:t>
            </a:r>
            <a:r>
              <a:rPr lang="en-US" sz="2400" spc="-5" dirty="0">
                <a:latin typeface="Carlito"/>
                <a:cs typeface="Carlito"/>
              </a:rPr>
              <a:t>with </a:t>
            </a:r>
            <a:r>
              <a:rPr lang="en-US" sz="2400" spc="-25" dirty="0">
                <a:latin typeface="Carlito"/>
                <a:cs typeface="Carlito"/>
              </a:rPr>
              <a:t>LEO </a:t>
            </a:r>
            <a:r>
              <a:rPr lang="en-US" sz="2400" spc="-5" dirty="0">
                <a:latin typeface="Carlito"/>
                <a:cs typeface="Carlito"/>
              </a:rPr>
              <a:t>orbits which </a:t>
            </a:r>
            <a:r>
              <a:rPr lang="en-US" sz="2400" spc="-20" dirty="0">
                <a:latin typeface="Carlito"/>
                <a:cs typeface="Carlito"/>
              </a:rPr>
              <a:t>saw </a:t>
            </a:r>
            <a:r>
              <a:rPr lang="en-US" sz="2400" spc="-25" dirty="0">
                <a:latin typeface="Carlito"/>
                <a:cs typeface="Carlito"/>
              </a:rPr>
              <a:t>moderate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25" dirty="0">
                <a:latin typeface="Carlito"/>
                <a:cs typeface="Carlito"/>
              </a:rPr>
              <a:t>LEO </a:t>
            </a:r>
            <a:r>
              <a:rPr lang="en-US" sz="2400" spc="-5" dirty="0">
                <a:latin typeface="Carlito"/>
                <a:cs typeface="Carlito"/>
              </a:rPr>
              <a:t>and </a:t>
            </a:r>
            <a:r>
              <a:rPr lang="en-US" sz="2400" spc="-25" dirty="0">
                <a:latin typeface="Carlito"/>
                <a:cs typeface="Carlito"/>
              </a:rPr>
              <a:t>returned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5" dirty="0">
                <a:latin typeface="Carlito"/>
                <a:cs typeface="Carlito"/>
              </a:rPr>
              <a:t>VLEO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25" dirty="0">
                <a:latin typeface="Carlito"/>
                <a:cs typeface="Carlito"/>
              </a:rPr>
              <a:t>recent </a:t>
            </a:r>
            <a:r>
              <a:rPr lang="en-US" sz="2400" spc="-5" dirty="0">
                <a:latin typeface="Carlito"/>
                <a:cs typeface="Carlito"/>
              </a:rPr>
              <a:t>launches  </a:t>
            </a:r>
            <a:r>
              <a:rPr lang="en-US" sz="2400" spc="-15" dirty="0">
                <a:latin typeface="Carlito"/>
                <a:cs typeface="Carlito"/>
              </a:rPr>
              <a:t>SpaceX </a:t>
            </a:r>
            <a:r>
              <a:rPr lang="en-US" sz="2400" spc="-20" dirty="0">
                <a:latin typeface="Carlito"/>
                <a:cs typeface="Carlito"/>
              </a:rPr>
              <a:t>appears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5" dirty="0">
                <a:latin typeface="Carlito"/>
                <a:cs typeface="Carlito"/>
              </a:rPr>
              <a:t>perform better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20" dirty="0">
                <a:latin typeface="Carlito"/>
                <a:cs typeface="Carlito"/>
              </a:rPr>
              <a:t>lower </a:t>
            </a:r>
            <a:r>
              <a:rPr lang="en-US" sz="2400" spc="-5" dirty="0">
                <a:latin typeface="Carlito"/>
                <a:cs typeface="Carlito"/>
              </a:rPr>
              <a:t>orbits or </a:t>
            </a:r>
            <a:r>
              <a:rPr lang="en-US" sz="2400" spc="-20" dirty="0">
                <a:latin typeface="Carlito"/>
                <a:cs typeface="Carlito"/>
              </a:rPr>
              <a:t>Sun-synchronous</a:t>
            </a:r>
            <a:r>
              <a:rPr lang="en-US" sz="2400" spc="27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orbits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700A79-00F9-0BDF-C531-DAD5D4E63356}"/>
              </a:ext>
            </a:extLst>
          </p:cNvPr>
          <p:cNvSpPr/>
          <p:nvPr/>
        </p:nvSpPr>
        <p:spPr>
          <a:xfrm>
            <a:off x="477577" y="1747171"/>
            <a:ext cx="11236843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019" y="4642950"/>
            <a:ext cx="10687961" cy="1722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400" spc="-25" dirty="0">
                <a:latin typeface="Carlito"/>
                <a:cs typeface="Carlito"/>
              </a:rPr>
              <a:t>Payload </a:t>
            </a:r>
            <a:r>
              <a:rPr lang="en-US" sz="2400" spc="-5" dirty="0">
                <a:latin typeface="Carlito"/>
                <a:cs typeface="Carlito"/>
              </a:rPr>
              <a:t>mass </a:t>
            </a:r>
            <a:r>
              <a:rPr lang="en-US" sz="2400" spc="-20" dirty="0">
                <a:latin typeface="Carlito"/>
                <a:cs typeface="Carlito"/>
              </a:rPr>
              <a:t>seems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5" dirty="0">
                <a:latin typeface="Carlito"/>
                <a:cs typeface="Carlito"/>
              </a:rPr>
              <a:t>correlate </a:t>
            </a:r>
            <a:r>
              <a:rPr lang="en-US" sz="2400" spc="-5" dirty="0">
                <a:latin typeface="Carlito"/>
                <a:cs typeface="Carlito"/>
              </a:rPr>
              <a:t>with</a:t>
            </a:r>
            <a:r>
              <a:rPr lang="en-US" sz="2400" spc="40" dirty="0">
                <a:latin typeface="Carlito"/>
                <a:cs typeface="Carlito"/>
              </a:rPr>
              <a:t> </a:t>
            </a:r>
            <a:r>
              <a:rPr lang="en-US" sz="2400" spc="-15" dirty="0">
                <a:latin typeface="Carlito"/>
                <a:cs typeface="Carlito"/>
              </a:rPr>
              <a:t>orbit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25" dirty="0">
                <a:latin typeface="Carlito"/>
                <a:cs typeface="Carlito"/>
              </a:rPr>
              <a:t>LEO </a:t>
            </a:r>
            <a:r>
              <a:rPr lang="en-US" sz="2400" spc="-5" dirty="0">
                <a:latin typeface="Carlito"/>
                <a:cs typeface="Carlito"/>
              </a:rPr>
              <a:t>and </a:t>
            </a:r>
            <a:r>
              <a:rPr lang="en-US" sz="2400" spc="-15" dirty="0">
                <a:latin typeface="Carlito"/>
                <a:cs typeface="Carlito"/>
              </a:rPr>
              <a:t>SSO seem to </a:t>
            </a:r>
            <a:r>
              <a:rPr lang="en-US" sz="2400" spc="-25" dirty="0">
                <a:latin typeface="Carlito"/>
                <a:cs typeface="Carlito"/>
              </a:rPr>
              <a:t>have </a:t>
            </a:r>
            <a:r>
              <a:rPr lang="en-US" sz="2400" spc="-20" dirty="0">
                <a:latin typeface="Carlito"/>
                <a:cs typeface="Carlito"/>
              </a:rPr>
              <a:t>relatively low payload</a:t>
            </a:r>
            <a:r>
              <a:rPr lang="en-US" sz="2400" spc="13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mass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2400" spc="-5" dirty="0">
                <a:latin typeface="Carlito"/>
                <a:cs typeface="Carlito"/>
              </a:rPr>
              <a:t>The other </a:t>
            </a:r>
            <a:r>
              <a:rPr lang="en-US" sz="2400" spc="-20" dirty="0">
                <a:latin typeface="Carlito"/>
                <a:cs typeface="Carlito"/>
              </a:rPr>
              <a:t>most successful </a:t>
            </a:r>
            <a:r>
              <a:rPr lang="en-US" sz="2400" spc="-5" dirty="0">
                <a:latin typeface="Carlito"/>
                <a:cs typeface="Carlito"/>
              </a:rPr>
              <a:t>orbit </a:t>
            </a:r>
            <a:r>
              <a:rPr lang="en-US" sz="2400" spc="-20" dirty="0">
                <a:latin typeface="Carlito"/>
                <a:cs typeface="Carlito"/>
              </a:rPr>
              <a:t>VLEO </a:t>
            </a:r>
            <a:r>
              <a:rPr lang="en-US" sz="2400" spc="-5" dirty="0">
                <a:latin typeface="Carlito"/>
                <a:cs typeface="Carlito"/>
              </a:rPr>
              <a:t>only has </a:t>
            </a:r>
            <a:r>
              <a:rPr lang="en-US" sz="2400" spc="-10" dirty="0">
                <a:latin typeface="Carlito"/>
                <a:cs typeface="Carlito"/>
              </a:rPr>
              <a:t>payload </a:t>
            </a:r>
            <a:r>
              <a:rPr lang="en-US" sz="2400" spc="-5" dirty="0">
                <a:latin typeface="Carlito"/>
                <a:cs typeface="Carlito"/>
              </a:rPr>
              <a:t>mass </a:t>
            </a:r>
            <a:r>
              <a:rPr lang="en-US" sz="2400" spc="-20" dirty="0">
                <a:latin typeface="Carlito"/>
                <a:cs typeface="Carlito"/>
              </a:rPr>
              <a:t>values </a:t>
            </a:r>
            <a:r>
              <a:rPr lang="en-US" sz="2400" spc="-5" dirty="0">
                <a:latin typeface="Carlito"/>
                <a:cs typeface="Carlito"/>
              </a:rPr>
              <a:t>in the higher end of the</a:t>
            </a:r>
            <a:r>
              <a:rPr lang="en-US" sz="2400" spc="85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range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474DDD0-1905-7A3F-6E23-685CB3C716CC}"/>
              </a:ext>
            </a:extLst>
          </p:cNvPr>
          <p:cNvSpPr/>
          <p:nvPr/>
        </p:nvSpPr>
        <p:spPr>
          <a:xfrm>
            <a:off x="336803" y="2215050"/>
            <a:ext cx="11518392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7102" y="4998727"/>
            <a:ext cx="10248509" cy="10696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20" dirty="0">
                <a:latin typeface="Carlito"/>
                <a:cs typeface="Carlito"/>
              </a:rPr>
              <a:t>generally </a:t>
            </a:r>
            <a:r>
              <a:rPr lang="en-US" sz="2400" spc="-10" dirty="0">
                <a:latin typeface="Carlito"/>
                <a:cs typeface="Carlito"/>
              </a:rPr>
              <a:t>increases </a:t>
            </a:r>
            <a:r>
              <a:rPr lang="en-US" sz="2400" spc="-20" dirty="0">
                <a:latin typeface="Carlito"/>
                <a:cs typeface="Carlito"/>
              </a:rPr>
              <a:t>over </a:t>
            </a:r>
            <a:r>
              <a:rPr lang="en-US" sz="2400" spc="-5" dirty="0">
                <a:latin typeface="Carlito"/>
                <a:cs typeface="Carlito"/>
              </a:rPr>
              <a:t>time since </a:t>
            </a:r>
            <a:r>
              <a:rPr lang="en-US" sz="2400" spc="-20" dirty="0">
                <a:latin typeface="Carlito"/>
                <a:cs typeface="Carlito"/>
              </a:rPr>
              <a:t>2013 </a:t>
            </a:r>
            <a:r>
              <a:rPr lang="en-US" sz="2400" spc="-5" dirty="0">
                <a:latin typeface="Carlito"/>
                <a:cs typeface="Carlito"/>
              </a:rPr>
              <a:t>with a </a:t>
            </a:r>
            <a:r>
              <a:rPr lang="en-US" sz="2400" spc="-10" dirty="0">
                <a:latin typeface="Carlito"/>
                <a:cs typeface="Carlito"/>
              </a:rPr>
              <a:t>slight </a:t>
            </a:r>
            <a:r>
              <a:rPr lang="en-US" sz="2400" spc="-5" dirty="0">
                <a:latin typeface="Carlito"/>
                <a:cs typeface="Carlito"/>
              </a:rPr>
              <a:t>dip </a:t>
            </a:r>
            <a:r>
              <a:rPr lang="en-US" sz="2400" dirty="0">
                <a:latin typeface="Carlito"/>
                <a:cs typeface="Carlito"/>
              </a:rPr>
              <a:t>in</a:t>
            </a:r>
            <a:r>
              <a:rPr lang="en-US" sz="2400" spc="55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2018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400" spc="-20" dirty="0">
                <a:latin typeface="Carlito"/>
                <a:cs typeface="Carlito"/>
              </a:rPr>
              <a:t>Success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25" dirty="0">
                <a:latin typeface="Carlito"/>
                <a:cs typeface="Carlito"/>
              </a:rPr>
              <a:t>recent years </a:t>
            </a:r>
            <a:r>
              <a:rPr lang="en-US" sz="2400" spc="-15" dirty="0">
                <a:latin typeface="Carlito"/>
                <a:cs typeface="Carlito"/>
              </a:rPr>
              <a:t>at </a:t>
            </a:r>
            <a:r>
              <a:rPr lang="en-US" sz="2400" spc="-20" dirty="0">
                <a:latin typeface="Carlito"/>
                <a:cs typeface="Carlito"/>
              </a:rPr>
              <a:t>around</a:t>
            </a:r>
            <a:r>
              <a:rPr lang="en-US" sz="2400" spc="90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80%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504D038F-F567-8EA8-4746-72337B2CB245}"/>
              </a:ext>
            </a:extLst>
          </p:cNvPr>
          <p:cNvSpPr/>
          <p:nvPr/>
        </p:nvSpPr>
        <p:spPr>
          <a:xfrm>
            <a:off x="2682050" y="1904238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17AB8239-6326-FC0B-0C70-E7236D581FC7}"/>
              </a:ext>
            </a:extLst>
          </p:cNvPr>
          <p:cNvSpPr txBox="1"/>
          <p:nvPr/>
        </p:nvSpPr>
        <p:spPr>
          <a:xfrm>
            <a:off x="7535736" y="3169920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A1F9886-250C-67E4-9EB4-013294836581}"/>
              </a:ext>
            </a:extLst>
          </p:cNvPr>
          <p:cNvSpPr txBox="1"/>
          <p:nvPr/>
        </p:nvSpPr>
        <p:spPr>
          <a:xfrm>
            <a:off x="4780025" y="2178656"/>
            <a:ext cx="6677947" cy="250068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sz="20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launch_site values:  CCAFS SLC-40, KSC LC-39A,</a:t>
            </a:r>
            <a:r>
              <a:rPr sz="20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8D253C4-3712-39D0-23D8-2552659941B6}"/>
              </a:ext>
            </a:extLst>
          </p:cNvPr>
          <p:cNvSpPr/>
          <p:nvPr/>
        </p:nvSpPr>
        <p:spPr>
          <a:xfrm>
            <a:off x="770011" y="1489782"/>
            <a:ext cx="3723418" cy="3878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FE91CD7-03CE-BA68-2FBE-9F07D1DBE688}"/>
              </a:ext>
            </a:extLst>
          </p:cNvPr>
          <p:cNvSpPr txBox="1"/>
          <p:nvPr/>
        </p:nvSpPr>
        <p:spPr>
          <a:xfrm>
            <a:off x="9411335" y="2379092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81BCC1-F0ED-48CB-4DAE-B11413A14D4D}"/>
              </a:ext>
            </a:extLst>
          </p:cNvPr>
          <p:cNvSpPr/>
          <p:nvPr/>
        </p:nvSpPr>
        <p:spPr>
          <a:xfrm>
            <a:off x="942976" y="1763268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50B648CA-2989-B48C-A95A-F1045F4F8877}"/>
              </a:ext>
            </a:extLst>
          </p:cNvPr>
          <p:cNvSpPr txBox="1"/>
          <p:nvPr/>
        </p:nvSpPr>
        <p:spPr>
          <a:xfrm>
            <a:off x="7583044" y="2130299"/>
            <a:ext cx="3489325" cy="24301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295EF8B-F55A-3A7B-1054-C03CC60EEDD2}"/>
              </a:ext>
            </a:extLst>
          </p:cNvPr>
          <p:cNvSpPr/>
          <p:nvPr/>
        </p:nvSpPr>
        <p:spPr>
          <a:xfrm>
            <a:off x="1119632" y="2173478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207C94DB-FD5E-12BA-EAAB-64F7BEF73253}"/>
              </a:ext>
            </a:extLst>
          </p:cNvPr>
          <p:cNvSpPr txBox="1"/>
          <p:nvPr/>
        </p:nvSpPr>
        <p:spPr>
          <a:xfrm>
            <a:off x="8275892" y="1960690"/>
            <a:ext cx="2723515" cy="21863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2709620-29CC-7A3B-5353-8142D75E490E}"/>
              </a:ext>
            </a:extLst>
          </p:cNvPr>
          <p:cNvSpPr/>
          <p:nvPr/>
        </p:nvSpPr>
        <p:spPr>
          <a:xfrm>
            <a:off x="1192594" y="2027619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9E5B4C20-7EB0-2035-9A34-1BA851468128}"/>
              </a:ext>
            </a:extLst>
          </p:cNvPr>
          <p:cNvSpPr txBox="1"/>
          <p:nvPr/>
        </p:nvSpPr>
        <p:spPr>
          <a:xfrm>
            <a:off x="7659815" y="1973199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A92D7-1A04-788D-9785-1AD80E0FA981}"/>
              </a:ext>
            </a:extLst>
          </p:cNvPr>
          <p:cNvSpPr/>
          <p:nvPr/>
        </p:nvSpPr>
        <p:spPr>
          <a:xfrm>
            <a:off x="1292415" y="2024253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847DF23B-F7B4-87A3-F6FA-284D04413D2E}"/>
              </a:ext>
            </a:extLst>
          </p:cNvPr>
          <p:cNvSpPr txBox="1"/>
          <p:nvPr/>
        </p:nvSpPr>
        <p:spPr>
          <a:xfrm>
            <a:off x="8068500" y="2556257"/>
            <a:ext cx="3121025" cy="14497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530EB8B4-F083-A6E7-6117-BF3DAA825214}"/>
              </a:ext>
            </a:extLst>
          </p:cNvPr>
          <p:cNvSpPr/>
          <p:nvPr/>
        </p:nvSpPr>
        <p:spPr>
          <a:xfrm>
            <a:off x="1002474" y="2109979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83081"/>
            <a:ext cx="9739577" cy="40995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Collected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from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public SpaceX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SpaceX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Wikipedia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page.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Created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labels 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column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‘class’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which classifies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Explored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SQL, 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visualization,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folium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maps,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dashboards.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Gathered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relevant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columns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be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as 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features.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Changed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categorical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variables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binary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one hot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encoding. 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Standardized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US" sz="22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find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best </a:t>
            </a: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parameters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machine learning  models.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Visualize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accuracy score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all</a:t>
            </a: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models.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Four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machine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learning models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were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produced: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Logistic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Regression,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Support </a:t>
            </a:r>
            <a:r>
              <a:rPr lang="en-US" sz="2200" spc="-50" dirty="0">
                <a:solidFill>
                  <a:schemeClr val="tx1"/>
                </a:solidFill>
                <a:latin typeface="Carlito"/>
                <a:cs typeface="Carlito"/>
              </a:rPr>
              <a:t>Vector 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Machine,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Decision </a:t>
            </a:r>
            <a:r>
              <a:rPr lang="en-US" sz="2200" spc="-80" dirty="0">
                <a:solidFill>
                  <a:schemeClr val="tx1"/>
                </a:solidFill>
                <a:latin typeface="Carlito"/>
                <a:cs typeface="Carlito"/>
              </a:rPr>
              <a:t>Tree </a:t>
            </a:r>
            <a:r>
              <a:rPr lang="en-US" sz="2200" spc="-45" dirty="0">
                <a:solidFill>
                  <a:schemeClr val="tx1"/>
                </a:solidFill>
                <a:latin typeface="Carlito"/>
                <a:cs typeface="Carlito"/>
              </a:rPr>
              <a:t>Classifier,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K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Nearest Neighbors.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produced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similar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results 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accuracy </a:t>
            </a:r>
            <a:r>
              <a:rPr lang="en-US" sz="2200" spc="-45" dirty="0">
                <a:solidFill>
                  <a:schemeClr val="tx1"/>
                </a:solidFill>
                <a:latin typeface="Carlito"/>
                <a:cs typeface="Carlito"/>
              </a:rPr>
              <a:t>rate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about 83.33%. All models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over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predicted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More 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is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needed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better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determination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US" sz="2200" spc="204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0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9349C622-EEA6-0BDF-7E11-6405B457C6EE}"/>
              </a:ext>
            </a:extLst>
          </p:cNvPr>
          <p:cNvSpPr txBox="1"/>
          <p:nvPr/>
        </p:nvSpPr>
        <p:spPr>
          <a:xfrm>
            <a:off x="7199186" y="1712468"/>
            <a:ext cx="371602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94E47B-BD48-01EE-2C67-7B017607812C}"/>
              </a:ext>
            </a:extLst>
          </p:cNvPr>
          <p:cNvSpPr/>
          <p:nvPr/>
        </p:nvSpPr>
        <p:spPr>
          <a:xfrm>
            <a:off x="1276795" y="1708405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60A82D9-771C-FCA3-96AF-6C77FC66E38B}"/>
              </a:ext>
            </a:extLst>
          </p:cNvPr>
          <p:cNvSpPr/>
          <p:nvPr/>
        </p:nvSpPr>
        <p:spPr>
          <a:xfrm>
            <a:off x="793274" y="1346437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6FAE365-C504-3414-9254-C4ED36BBF28A}"/>
              </a:ext>
            </a:extLst>
          </p:cNvPr>
          <p:cNvSpPr txBox="1">
            <a:spLocks noGrp="1"/>
          </p:cNvSpPr>
          <p:nvPr/>
        </p:nvSpPr>
        <p:spPr>
          <a:xfrm>
            <a:off x="10903490" y="6159330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pPr marL="38100">
                <a:lnSpc>
                  <a:spcPts val="1100"/>
                </a:lnSpc>
              </a:pPr>
              <a:t>32</a:t>
            </a:fld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9843B2B-5B26-8603-D3FE-666EE9BA8FEA}"/>
              </a:ext>
            </a:extLst>
          </p:cNvPr>
          <p:cNvSpPr txBox="1"/>
          <p:nvPr/>
        </p:nvSpPr>
        <p:spPr>
          <a:xfrm>
            <a:off x="6941852" y="1696398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6356DE22-19E5-EBD9-E615-A3913DE0F714}"/>
              </a:ext>
            </a:extLst>
          </p:cNvPr>
          <p:cNvSpPr txBox="1"/>
          <p:nvPr/>
        </p:nvSpPr>
        <p:spPr>
          <a:xfrm>
            <a:off x="7828851" y="2370964"/>
            <a:ext cx="3983354" cy="1885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1FECC7-1384-2CD7-C598-0DC93A64CAF8}"/>
              </a:ext>
            </a:extLst>
          </p:cNvPr>
          <p:cNvSpPr/>
          <p:nvPr/>
        </p:nvSpPr>
        <p:spPr>
          <a:xfrm>
            <a:off x="379794" y="2409825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5BE046C-0AAC-278A-4B4F-6815A7904919}"/>
              </a:ext>
            </a:extLst>
          </p:cNvPr>
          <p:cNvSpPr txBox="1"/>
          <p:nvPr/>
        </p:nvSpPr>
        <p:spPr>
          <a:xfrm>
            <a:off x="6964426" y="2113280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71D90B1-0C56-69CC-81E4-DD8CEC9B2839}"/>
              </a:ext>
            </a:extLst>
          </p:cNvPr>
          <p:cNvSpPr/>
          <p:nvPr/>
        </p:nvSpPr>
        <p:spPr>
          <a:xfrm>
            <a:off x="519684" y="2163826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468F7D0-D80D-527F-5DBD-75C4B9DEF3A8}"/>
              </a:ext>
            </a:extLst>
          </p:cNvPr>
          <p:cNvSpPr txBox="1"/>
          <p:nvPr/>
        </p:nvSpPr>
        <p:spPr>
          <a:xfrm>
            <a:off x="903885" y="5360620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9BA4734-FA21-36A2-F81F-58BF14FFD54A}"/>
              </a:ext>
            </a:extLst>
          </p:cNvPr>
          <p:cNvSpPr/>
          <p:nvPr/>
        </p:nvSpPr>
        <p:spPr>
          <a:xfrm>
            <a:off x="938835" y="1621536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257800" y="1536811"/>
            <a:ext cx="6106224" cy="4453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1395" indent="0">
              <a:lnSpc>
                <a:spcPct val="100000"/>
              </a:lnSpc>
              <a:spcBef>
                <a:spcPts val="1270"/>
              </a:spcBef>
              <a:buNone/>
            </a:pPr>
            <a:r>
              <a:rPr lang="en-US" sz="3000" u="heavy" spc="-20" dirty="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Background:</a:t>
            </a:r>
            <a:endParaRPr lang="en-US" sz="30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Commercial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Age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is</a:t>
            </a:r>
            <a:r>
              <a:rPr lang="en-US" sz="2200" spc="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Here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X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has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best pricing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($62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million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vs.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$165 million</a:t>
            </a:r>
            <a:r>
              <a:rPr lang="en-US" sz="2200" spc="2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USD)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Largely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due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ability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recover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part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200" spc="-45" dirty="0">
                <a:solidFill>
                  <a:schemeClr val="tx1"/>
                </a:solidFill>
                <a:latin typeface="Carlito"/>
                <a:cs typeface="Carlito"/>
              </a:rPr>
              <a:t>rocket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(Stage</a:t>
            </a:r>
            <a:r>
              <a:rPr lang="en-US" sz="2200" spc="1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1)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wants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compete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Space</a:t>
            </a:r>
            <a:r>
              <a:rPr lang="en-US" sz="2200" spc="6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X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5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  <a:buFont typeface="Arial"/>
              <a:buChar char="•"/>
            </a:pPr>
            <a:endParaRPr lang="en-US" sz="335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000" u="heavy" spc="-20" dirty="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lang="en-US" sz="30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tasks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us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train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60" dirty="0">
                <a:solidFill>
                  <a:schemeClr val="tx1"/>
                </a:solidFill>
                <a:latin typeface="Carlito"/>
                <a:cs typeface="Carlito"/>
              </a:rPr>
              <a:t>to 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predict successful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Stage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1</a:t>
            </a:r>
            <a:r>
              <a:rPr lang="en-US" sz="2200" spc="4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recovery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42BE1FAD-889D-354F-43EE-647248D08BE4}"/>
              </a:ext>
            </a:extLst>
          </p:cNvPr>
          <p:cNvSpPr/>
          <p:nvPr/>
        </p:nvSpPr>
        <p:spPr>
          <a:xfrm>
            <a:off x="767016" y="1741154"/>
            <a:ext cx="4043171" cy="404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Color-Code Launch Markers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5E11570-76E0-5789-A33C-9BC5CAD297CC}"/>
              </a:ext>
            </a:extLst>
          </p:cNvPr>
          <p:cNvSpPr txBox="1"/>
          <p:nvPr/>
        </p:nvSpPr>
        <p:spPr>
          <a:xfrm>
            <a:off x="1437468" y="5228641"/>
            <a:ext cx="1007618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B1EC8A1-0A4B-58B0-AB6D-209B07F9BBA3}"/>
              </a:ext>
            </a:extLst>
          </p:cNvPr>
          <p:cNvSpPr/>
          <p:nvPr/>
        </p:nvSpPr>
        <p:spPr>
          <a:xfrm>
            <a:off x="3094260" y="1673352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27BE585-A2F0-5141-DE41-A4F8EC0FB8F5}"/>
              </a:ext>
            </a:extLst>
          </p:cNvPr>
          <p:cNvSpPr txBox="1"/>
          <p:nvPr/>
        </p:nvSpPr>
        <p:spPr>
          <a:xfrm>
            <a:off x="1142035" y="5008627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4807DAA-E733-55D8-31EB-B5814B011033}"/>
              </a:ext>
            </a:extLst>
          </p:cNvPr>
          <p:cNvSpPr/>
          <p:nvPr/>
        </p:nvSpPr>
        <p:spPr>
          <a:xfrm>
            <a:off x="1155040" y="1705357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55121E84-8B57-FB76-6AFC-521B919E7F12}"/>
              </a:ext>
            </a:extLst>
          </p:cNvPr>
          <p:cNvGrpSpPr/>
          <p:nvPr/>
        </p:nvGrpSpPr>
        <p:grpSpPr>
          <a:xfrm>
            <a:off x="2860395" y="3419857"/>
            <a:ext cx="7505700" cy="1562099"/>
            <a:chOff x="2802635" y="3552444"/>
            <a:chExt cx="7505700" cy="156209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6F7A0A56-92AE-1CB1-609C-83649D3CCC8F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BF1EF79-AAE2-D799-F155-AE182BA1A859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2890" y="4623592"/>
            <a:ext cx="10736190" cy="19753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2400" spc="-5" dirty="0">
                <a:latin typeface="Carlito"/>
                <a:cs typeface="Carlito"/>
              </a:rPr>
              <a:t>All models had virtually the </a:t>
            </a:r>
            <a:r>
              <a:rPr lang="en-US" sz="2400" spc="-10" dirty="0">
                <a:latin typeface="Carlito"/>
                <a:cs typeface="Carlito"/>
              </a:rPr>
              <a:t>same </a:t>
            </a:r>
            <a:r>
              <a:rPr lang="en-US" sz="2400" spc="-20" dirty="0">
                <a:latin typeface="Carlito"/>
                <a:cs typeface="Carlito"/>
              </a:rPr>
              <a:t>accuracy </a:t>
            </a:r>
            <a:r>
              <a:rPr lang="en-US" sz="2400" spc="-5" dirty="0">
                <a:latin typeface="Carlito"/>
                <a:cs typeface="Carlito"/>
              </a:rPr>
              <a:t>on the </a:t>
            </a:r>
            <a:r>
              <a:rPr lang="en-US" sz="2400" spc="-20" dirty="0">
                <a:latin typeface="Carlito"/>
                <a:cs typeface="Carlito"/>
              </a:rPr>
              <a:t>test set </a:t>
            </a:r>
            <a:r>
              <a:rPr lang="en-US" sz="2400" spc="-15" dirty="0">
                <a:latin typeface="Carlito"/>
                <a:cs typeface="Carlito"/>
              </a:rPr>
              <a:t>at </a:t>
            </a:r>
            <a:r>
              <a:rPr lang="en-US" sz="2400" spc="-20" dirty="0">
                <a:latin typeface="Carlito"/>
                <a:cs typeface="Carlito"/>
              </a:rPr>
              <a:t>83.33% </a:t>
            </a:r>
            <a:r>
              <a:rPr lang="en-US" sz="2400" spc="-45" dirty="0">
                <a:latin typeface="Carlito"/>
                <a:cs typeface="Carlito"/>
              </a:rPr>
              <a:t>accuracy.  </a:t>
            </a:r>
            <a:r>
              <a:rPr lang="en-US" sz="2400" dirty="0">
                <a:latin typeface="Carlito"/>
                <a:cs typeface="Carlito"/>
              </a:rPr>
              <a:t>It </a:t>
            </a:r>
            <a:r>
              <a:rPr lang="en-US" sz="2400" spc="-5" dirty="0">
                <a:latin typeface="Carlito"/>
                <a:cs typeface="Carlito"/>
              </a:rPr>
              <a:t>should be </a:t>
            </a:r>
            <a:r>
              <a:rPr lang="en-US" sz="2400" spc="-15" dirty="0">
                <a:latin typeface="Carlito"/>
                <a:cs typeface="Carlito"/>
              </a:rPr>
              <a:t>noted </a:t>
            </a:r>
            <a:r>
              <a:rPr lang="en-US" sz="2400" spc="-10" dirty="0">
                <a:latin typeface="Carlito"/>
                <a:cs typeface="Carlito"/>
              </a:rPr>
              <a:t>that </a:t>
            </a:r>
            <a:r>
              <a:rPr lang="en-US" sz="2400" spc="-20" dirty="0">
                <a:latin typeface="Carlito"/>
                <a:cs typeface="Carlito"/>
              </a:rPr>
              <a:t>test size </a:t>
            </a:r>
            <a:r>
              <a:rPr lang="en-US" sz="2400" dirty="0">
                <a:latin typeface="Carlito"/>
                <a:cs typeface="Carlito"/>
              </a:rPr>
              <a:t>is </a:t>
            </a:r>
            <a:r>
              <a:rPr lang="en-US" sz="2400" spc="-5" dirty="0">
                <a:latin typeface="Carlito"/>
                <a:cs typeface="Carlito"/>
              </a:rPr>
              <a:t>small </a:t>
            </a:r>
            <a:r>
              <a:rPr lang="en-US" sz="2400" spc="-15" dirty="0">
                <a:latin typeface="Carlito"/>
                <a:cs typeface="Carlito"/>
              </a:rPr>
              <a:t>at </a:t>
            </a:r>
            <a:r>
              <a:rPr lang="en-US" sz="2400" spc="-5" dirty="0">
                <a:latin typeface="Carlito"/>
                <a:cs typeface="Carlito"/>
              </a:rPr>
              <a:t>only </a:t>
            </a:r>
            <a:r>
              <a:rPr lang="en-US" sz="2400" spc="-10" dirty="0">
                <a:latin typeface="Carlito"/>
                <a:cs typeface="Carlito"/>
              </a:rPr>
              <a:t>sample </a:t>
            </a:r>
            <a:r>
              <a:rPr lang="en-US" sz="2400" spc="-20" dirty="0">
                <a:latin typeface="Carlito"/>
                <a:cs typeface="Carlito"/>
              </a:rPr>
              <a:t>size </a:t>
            </a:r>
            <a:r>
              <a:rPr lang="en-US" sz="2400" spc="-5" dirty="0">
                <a:latin typeface="Carlito"/>
                <a:cs typeface="Carlito"/>
              </a:rPr>
              <a:t>of</a:t>
            </a:r>
            <a:r>
              <a:rPr lang="en-US" sz="2400" spc="-204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18.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400" spc="-5" dirty="0">
                <a:latin typeface="Carlito"/>
                <a:cs typeface="Carlito"/>
              </a:rPr>
              <a:t>This </a:t>
            </a:r>
            <a:r>
              <a:rPr lang="en-US" sz="2400" spc="-20" dirty="0">
                <a:latin typeface="Carlito"/>
                <a:cs typeface="Carlito"/>
              </a:rPr>
              <a:t>can cause large variance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20" dirty="0">
                <a:latin typeface="Carlito"/>
                <a:cs typeface="Carlito"/>
              </a:rPr>
              <a:t>accuracy results, </a:t>
            </a:r>
            <a:r>
              <a:rPr lang="en-US" sz="2400" spc="-15" dirty="0">
                <a:latin typeface="Carlito"/>
                <a:cs typeface="Carlito"/>
              </a:rPr>
              <a:t>such </a:t>
            </a:r>
            <a:r>
              <a:rPr lang="en-US" sz="2400" spc="-5" dirty="0">
                <a:latin typeface="Carlito"/>
                <a:cs typeface="Carlito"/>
              </a:rPr>
              <a:t>as those in </a:t>
            </a:r>
            <a:r>
              <a:rPr lang="en-US" sz="2400" spc="-15" dirty="0">
                <a:latin typeface="Carlito"/>
                <a:cs typeface="Carlito"/>
              </a:rPr>
              <a:t>Decision </a:t>
            </a:r>
            <a:r>
              <a:rPr lang="en-US" sz="2400" spc="-65" dirty="0">
                <a:latin typeface="Carlito"/>
                <a:cs typeface="Carlito"/>
              </a:rPr>
              <a:t>Tree </a:t>
            </a:r>
            <a:r>
              <a:rPr lang="en-US" sz="2400" spc="-10" dirty="0">
                <a:latin typeface="Carlito"/>
                <a:cs typeface="Carlito"/>
              </a:rPr>
              <a:t>Classifier </a:t>
            </a:r>
            <a:r>
              <a:rPr lang="en-US" sz="2400" spc="-5" dirty="0">
                <a:latin typeface="Carlito"/>
                <a:cs typeface="Carlito"/>
              </a:rPr>
              <a:t>model in </a:t>
            </a:r>
            <a:r>
              <a:rPr lang="en-US" sz="2400" spc="-25" dirty="0">
                <a:latin typeface="Carlito"/>
                <a:cs typeface="Carlito"/>
              </a:rPr>
              <a:t>repeated</a:t>
            </a:r>
            <a:r>
              <a:rPr lang="en-US" sz="2400" spc="60" dirty="0">
                <a:latin typeface="Carlito"/>
                <a:cs typeface="Carlito"/>
              </a:rPr>
              <a:t> </a:t>
            </a:r>
            <a:r>
              <a:rPr lang="en-US" sz="2400" spc="-15" dirty="0">
                <a:latin typeface="Carlito"/>
                <a:cs typeface="Carlito"/>
              </a:rPr>
              <a:t>runs.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400" spc="-55" dirty="0">
                <a:latin typeface="Carlito"/>
                <a:cs typeface="Carlito"/>
              </a:rPr>
              <a:t>We </a:t>
            </a:r>
            <a:r>
              <a:rPr lang="en-US" sz="2400" spc="-20" dirty="0">
                <a:latin typeface="Carlito"/>
                <a:cs typeface="Carlito"/>
              </a:rPr>
              <a:t>likely </a:t>
            </a:r>
            <a:r>
              <a:rPr lang="en-US" sz="2400" spc="-15" dirty="0">
                <a:latin typeface="Carlito"/>
                <a:cs typeface="Carlito"/>
              </a:rPr>
              <a:t>need </a:t>
            </a:r>
            <a:r>
              <a:rPr lang="en-US" sz="2400" spc="-25" dirty="0">
                <a:latin typeface="Carlito"/>
                <a:cs typeface="Carlito"/>
              </a:rPr>
              <a:t>more data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0" dirty="0">
                <a:latin typeface="Carlito"/>
                <a:cs typeface="Carlito"/>
              </a:rPr>
              <a:t>determine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20" dirty="0">
                <a:latin typeface="Carlito"/>
                <a:cs typeface="Carlito"/>
              </a:rPr>
              <a:t>best</a:t>
            </a:r>
            <a:r>
              <a:rPr lang="en-US" sz="2400" spc="114" dirty="0">
                <a:latin typeface="Carlito"/>
                <a:cs typeface="Carlito"/>
              </a:rPr>
              <a:t> </a:t>
            </a:r>
            <a:r>
              <a:rPr lang="en-US" sz="2400" spc="-15" dirty="0">
                <a:latin typeface="Carlito"/>
                <a:cs typeface="Carlito"/>
              </a:rPr>
              <a:t>model.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00A0916F-B9C3-3177-28AC-6827A3E527B1}"/>
              </a:ext>
            </a:extLst>
          </p:cNvPr>
          <p:cNvSpPr/>
          <p:nvPr/>
        </p:nvSpPr>
        <p:spPr>
          <a:xfrm>
            <a:off x="3489589" y="1186866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8131" y="4835911"/>
            <a:ext cx="10489842" cy="159129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2400" spc="-5" dirty="0">
                <a:latin typeface="Carlito"/>
                <a:cs typeface="Carlito"/>
              </a:rPr>
              <a:t>Since </a:t>
            </a:r>
            <a:r>
              <a:rPr lang="en-US" sz="2400" dirty="0">
                <a:latin typeface="Carlito"/>
                <a:cs typeface="Carlito"/>
              </a:rPr>
              <a:t>all </a:t>
            </a:r>
            <a:r>
              <a:rPr lang="en-US" sz="2400" spc="-5" dirty="0">
                <a:latin typeface="Carlito"/>
                <a:cs typeface="Carlito"/>
              </a:rPr>
              <a:t>models </a:t>
            </a:r>
            <a:r>
              <a:rPr lang="en-US" sz="2400" spc="-25" dirty="0">
                <a:latin typeface="Carlito"/>
                <a:cs typeface="Carlito"/>
              </a:rPr>
              <a:t>performed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same </a:t>
            </a:r>
            <a:r>
              <a:rPr lang="en-US" sz="2400" spc="-25" dirty="0">
                <a:latin typeface="Carlito"/>
                <a:cs typeface="Carlito"/>
              </a:rPr>
              <a:t>for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20" dirty="0">
                <a:latin typeface="Carlito"/>
                <a:cs typeface="Carlito"/>
              </a:rPr>
              <a:t>test set,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20" dirty="0">
                <a:latin typeface="Carlito"/>
                <a:cs typeface="Carlito"/>
              </a:rPr>
              <a:t>confusion </a:t>
            </a:r>
            <a:r>
              <a:rPr lang="en-US" sz="2400" spc="-10" dirty="0">
                <a:latin typeface="Carlito"/>
                <a:cs typeface="Carlito"/>
              </a:rPr>
              <a:t>matrix is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same </a:t>
            </a:r>
            <a:r>
              <a:rPr lang="en-US" sz="2400" spc="-20" dirty="0">
                <a:latin typeface="Carlito"/>
                <a:cs typeface="Carlito"/>
              </a:rPr>
              <a:t>across </a:t>
            </a:r>
            <a:r>
              <a:rPr lang="en-US" sz="2400" dirty="0">
                <a:latin typeface="Carlito"/>
                <a:cs typeface="Carlito"/>
              </a:rPr>
              <a:t>all </a:t>
            </a:r>
            <a:r>
              <a:rPr lang="en-US" sz="2400" spc="-5" dirty="0">
                <a:latin typeface="Carlito"/>
                <a:cs typeface="Carlito"/>
              </a:rPr>
              <a:t>models.  The </a:t>
            </a:r>
            <a:r>
              <a:rPr lang="en-US" sz="2400" spc="-1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predicted </a:t>
            </a:r>
            <a:r>
              <a:rPr lang="en-US" sz="2400" spc="-5" dirty="0">
                <a:latin typeface="Carlito"/>
                <a:cs typeface="Carlito"/>
              </a:rPr>
              <a:t>12 </a:t>
            </a:r>
            <a:r>
              <a:rPr lang="en-US" sz="2400" spc="-20" dirty="0">
                <a:latin typeface="Carlito"/>
                <a:cs typeface="Carlito"/>
              </a:rPr>
              <a:t>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5" dirty="0">
                <a:latin typeface="Carlito"/>
                <a:cs typeface="Carlito"/>
              </a:rPr>
              <a:t>when the true label</a:t>
            </a:r>
            <a:r>
              <a:rPr lang="en-US" sz="2400" spc="275" dirty="0">
                <a:latin typeface="Carlito"/>
                <a:cs typeface="Carlito"/>
              </a:rPr>
              <a:t> </a:t>
            </a:r>
            <a:r>
              <a:rPr lang="en-US" sz="2400" spc="-20" dirty="0">
                <a:latin typeface="Carlito"/>
                <a:cs typeface="Carlito"/>
              </a:rPr>
              <a:t>was successful </a:t>
            </a:r>
            <a:r>
              <a:rPr lang="en-US" sz="2400" spc="-10" dirty="0">
                <a:latin typeface="Carlito"/>
                <a:cs typeface="Carlito"/>
              </a:rPr>
              <a:t>landing.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predicted </a:t>
            </a:r>
            <a:r>
              <a:rPr lang="en-US" sz="2400" spc="-5" dirty="0">
                <a:latin typeface="Carlito"/>
                <a:cs typeface="Carlito"/>
              </a:rPr>
              <a:t>3 </a:t>
            </a:r>
            <a:r>
              <a:rPr lang="en-US" sz="2400" spc="-20" dirty="0">
                <a:latin typeface="Carlito"/>
                <a:cs typeface="Carlito"/>
              </a:rPr>
              <a:t>unsuccessful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5" dirty="0">
                <a:latin typeface="Carlito"/>
                <a:cs typeface="Carlito"/>
              </a:rPr>
              <a:t>when the true label </a:t>
            </a:r>
            <a:r>
              <a:rPr lang="en-US" sz="2400" spc="-15" dirty="0">
                <a:latin typeface="Carlito"/>
                <a:cs typeface="Carlito"/>
              </a:rPr>
              <a:t>was </a:t>
            </a:r>
            <a:r>
              <a:rPr lang="en-US" sz="2400" spc="-20" dirty="0">
                <a:latin typeface="Carlito"/>
                <a:cs typeface="Carlito"/>
              </a:rPr>
              <a:t>unsuccessful</a:t>
            </a:r>
            <a:r>
              <a:rPr lang="en-US" sz="2400" spc="140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landing.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predicted </a:t>
            </a:r>
            <a:r>
              <a:rPr lang="en-US" sz="2400" spc="-5" dirty="0">
                <a:latin typeface="Carlito"/>
                <a:cs typeface="Carlito"/>
              </a:rPr>
              <a:t>3 </a:t>
            </a:r>
            <a:r>
              <a:rPr lang="en-US" sz="2400" spc="-20" dirty="0">
                <a:latin typeface="Carlito"/>
                <a:cs typeface="Carlito"/>
              </a:rPr>
              <a:t>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5" dirty="0">
                <a:latin typeface="Carlito"/>
                <a:cs typeface="Carlito"/>
              </a:rPr>
              <a:t>when the true label </a:t>
            </a:r>
            <a:r>
              <a:rPr lang="en-US" sz="2400" spc="-20" dirty="0">
                <a:latin typeface="Carlito"/>
                <a:cs typeface="Carlito"/>
              </a:rPr>
              <a:t>was unsuccessful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20" dirty="0">
                <a:latin typeface="Carlito"/>
                <a:cs typeface="Carlito"/>
              </a:rPr>
              <a:t>(false positives).  </a:t>
            </a:r>
            <a:r>
              <a:rPr lang="en-US" sz="2400" spc="-15" dirty="0">
                <a:latin typeface="Carlito"/>
                <a:cs typeface="Carlito"/>
              </a:rPr>
              <a:t>Our </a:t>
            </a:r>
            <a:r>
              <a:rPr lang="en-US" sz="2400" spc="-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over predict successful</a:t>
            </a:r>
            <a:r>
              <a:rPr lang="en-US" sz="2400" spc="130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0B131647-453C-0DB3-B475-FCD7F53771C8}"/>
              </a:ext>
            </a:extLst>
          </p:cNvPr>
          <p:cNvSpPr/>
          <p:nvPr/>
        </p:nvSpPr>
        <p:spPr>
          <a:xfrm>
            <a:off x="2193798" y="1382529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EB356E7E-F8B5-9A68-CE90-545455BF183A}"/>
              </a:ext>
            </a:extLst>
          </p:cNvPr>
          <p:cNvSpPr txBox="1"/>
          <p:nvPr/>
        </p:nvSpPr>
        <p:spPr>
          <a:xfrm>
            <a:off x="7500747" y="2527180"/>
            <a:ext cx="2162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lang="en-US" sz="24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US" sz="24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 err="1">
                <a:solidFill>
                  <a:srgbClr val="404040"/>
                </a:solidFill>
                <a:latin typeface="Carlito"/>
                <a:cs typeface="Carlito"/>
              </a:rPr>
              <a:t>Allon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US" sz="24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IN" sz="24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IN" sz="24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4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  <a:hlinkClick r:id="rId4"/>
              </a:rPr>
              <a:t>https://github.com/vaibhv02/Data_Science_Capstone_Project</a:t>
            </a:r>
            <a:endParaRPr lang="en-IN" sz="2400" u="heavy" spc="-10" dirty="0">
              <a:solidFill>
                <a:srgbClr val="800080"/>
              </a:solidFill>
              <a:uFill>
                <a:solidFill>
                  <a:srgbClr val="800080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IN" sz="2400" dirty="0">
              <a:latin typeface="Carlito"/>
              <a:cs typeface="Carlito"/>
            </a:endParaRPr>
          </a:p>
          <a:p>
            <a:pPr algn="l"/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Instructors: Rav Ahuja, Alex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Aklson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Aije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Egwaikhide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Svetlana Levitan, Romeo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Kienzler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Polong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 Lin, Joseph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Santarcangelo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Azim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Hirjani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Hima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 Vasudevan,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Saishruthi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 Swaminathan, Saeed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Aghabozorgi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Yan Luo</a:t>
            </a:r>
          </a:p>
          <a:p>
            <a:pPr>
              <a:lnSpc>
                <a:spcPct val="100000"/>
              </a:lnSpc>
            </a:pPr>
            <a:endParaRPr lang="en-IN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IN" sz="24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IN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IN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4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5"/>
              </a:rPr>
              <a:t>https://www.coursera.org/professional-certificates/ibm-data-science?#instructors</a:t>
            </a:r>
            <a:endParaRPr lang="en-IN" sz="2400" dirty="0">
              <a:latin typeface="Carlito"/>
              <a:cs typeface="Carlito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Combined data from SpaceX public API and SpaceX Wikipedia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Classifying true landings as successful and unsuccessful otherwise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Tuned models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IN" sz="24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IN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IN" sz="24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IN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10" dirty="0" err="1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IN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45"/>
              </a:spcBef>
              <a:buNone/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IN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IN" sz="24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400" spc="-30" dirty="0" err="1">
                <a:solidFill>
                  <a:srgbClr val="404040"/>
                </a:solidFill>
                <a:latin typeface="Carlito"/>
                <a:cs typeface="Carlito"/>
              </a:rPr>
              <a:t>FlightNumber</a:t>
            </a:r>
            <a:r>
              <a:rPr lang="en-IN" sz="2400" spc="-3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IN" sz="2400" spc="-25" dirty="0" err="1">
                <a:solidFill>
                  <a:srgbClr val="404040"/>
                </a:solidFill>
                <a:latin typeface="Carlito"/>
                <a:cs typeface="Carlito"/>
              </a:rPr>
              <a:t>BoosterVersion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400" spc="-5" dirty="0" err="1">
                <a:solidFill>
                  <a:srgbClr val="404040"/>
                </a:solidFill>
                <a:latin typeface="Carlito"/>
                <a:cs typeface="Carlito"/>
              </a:rPr>
              <a:t>LaunchSite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IN" sz="24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dirty="0" err="1">
                <a:solidFill>
                  <a:srgbClr val="404040"/>
                </a:solidFill>
                <a:latin typeface="Carlito"/>
                <a:cs typeface="Carlito"/>
              </a:rPr>
              <a:t>GridFins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,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IN" sz="2400" spc="-10" dirty="0" err="1">
                <a:solidFill>
                  <a:srgbClr val="404040"/>
                </a:solidFill>
                <a:latin typeface="Carlito"/>
                <a:cs typeface="Carlito"/>
              </a:rPr>
              <a:t>LandingPad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IN" sz="2400" spc="-10" dirty="0" err="1">
                <a:solidFill>
                  <a:srgbClr val="404040"/>
                </a:solidFill>
                <a:latin typeface="Carlito"/>
                <a:cs typeface="Carlito"/>
              </a:rPr>
              <a:t>ReusedCount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IN" sz="24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IN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05"/>
              </a:spcBef>
              <a:buNone/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IN" sz="24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IN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IN" sz="24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4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IN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4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4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IN" sz="24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IN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IN" sz="24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9686" y="2577845"/>
            <a:ext cx="4777363" cy="22804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https://github.com/vaibhv02/Data_Science_Capstone_Project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53" name="object 6">
            <a:extLst>
              <a:ext uri="{FF2B5EF4-FFF2-40B4-BE49-F238E27FC236}">
                <a16:creationId xmlns:a16="http://schemas.microsoft.com/office/drawing/2014/main" id="{3FF6B9CC-7818-EC2C-136A-1C4F82C7DAFE}"/>
              </a:ext>
            </a:extLst>
          </p:cNvPr>
          <p:cNvSpPr/>
          <p:nvPr/>
        </p:nvSpPr>
        <p:spPr>
          <a:xfrm>
            <a:off x="5694685" y="2087625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54" name="object 7">
            <a:extLst>
              <a:ext uri="{FF2B5EF4-FFF2-40B4-BE49-F238E27FC236}">
                <a16:creationId xmlns:a16="http://schemas.microsoft.com/office/drawing/2014/main" id="{31A3FC96-F9F8-3384-78BE-C57F33BB24E9}"/>
              </a:ext>
            </a:extLst>
          </p:cNvPr>
          <p:cNvGrpSpPr/>
          <p:nvPr/>
        </p:nvGrpSpPr>
        <p:grpSpPr>
          <a:xfrm>
            <a:off x="5414268" y="1811782"/>
            <a:ext cx="1851660" cy="1607820"/>
            <a:chOff x="4782311" y="1478280"/>
            <a:chExt cx="1851660" cy="1607820"/>
          </a:xfrm>
        </p:grpSpPr>
        <p:sp>
          <p:nvSpPr>
            <p:cNvPr id="96" name="object 8">
              <a:extLst>
                <a:ext uri="{FF2B5EF4-FFF2-40B4-BE49-F238E27FC236}">
                  <a16:creationId xmlns:a16="http://schemas.microsoft.com/office/drawing/2014/main" id="{22CAAC80-A8F7-9AC4-758F-DB9A1D45B5BC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7" name="object 9">
              <a:extLst>
                <a:ext uri="{FF2B5EF4-FFF2-40B4-BE49-F238E27FC236}">
                  <a16:creationId xmlns:a16="http://schemas.microsoft.com/office/drawing/2014/main" id="{31C55C84-6736-05AB-320D-BD35204EA794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8" name="object 10">
              <a:extLst>
                <a:ext uri="{FF2B5EF4-FFF2-40B4-BE49-F238E27FC236}">
                  <a16:creationId xmlns:a16="http://schemas.microsoft.com/office/drawing/2014/main" id="{101CBA52-558E-C94D-D4BD-BEAE9304957A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9" name="object 11">
              <a:extLst>
                <a:ext uri="{FF2B5EF4-FFF2-40B4-BE49-F238E27FC236}">
                  <a16:creationId xmlns:a16="http://schemas.microsoft.com/office/drawing/2014/main" id="{0DC28C19-2278-E71B-60B2-C3700DFBD335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5" name="object 12">
            <a:extLst>
              <a:ext uri="{FF2B5EF4-FFF2-40B4-BE49-F238E27FC236}">
                <a16:creationId xmlns:a16="http://schemas.microsoft.com/office/drawing/2014/main" id="{8B39BE94-9346-D991-8CFC-FDC616BAE7CA}"/>
              </a:ext>
            </a:extLst>
          </p:cNvPr>
          <p:cNvSpPr txBox="1"/>
          <p:nvPr/>
        </p:nvSpPr>
        <p:spPr>
          <a:xfrm>
            <a:off x="5647822" y="2099563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56" name="object 13">
            <a:extLst>
              <a:ext uri="{FF2B5EF4-FFF2-40B4-BE49-F238E27FC236}">
                <a16:creationId xmlns:a16="http://schemas.microsoft.com/office/drawing/2014/main" id="{45590B52-E773-3A6C-0B15-C98B41E34A7E}"/>
              </a:ext>
            </a:extLst>
          </p:cNvPr>
          <p:cNvGrpSpPr/>
          <p:nvPr/>
        </p:nvGrpSpPr>
        <p:grpSpPr>
          <a:xfrm>
            <a:off x="5414268" y="3140709"/>
            <a:ext cx="1851660" cy="1665732"/>
            <a:chOff x="4782311" y="2807207"/>
            <a:chExt cx="1851660" cy="1665732"/>
          </a:xfrm>
        </p:grpSpPr>
        <p:sp>
          <p:nvSpPr>
            <p:cNvPr id="91" name="object 14">
              <a:extLst>
                <a:ext uri="{FF2B5EF4-FFF2-40B4-BE49-F238E27FC236}">
                  <a16:creationId xmlns:a16="http://schemas.microsoft.com/office/drawing/2014/main" id="{70AC7209-6603-8F89-8690-562D52A1FC38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2" name="object 15">
              <a:extLst>
                <a:ext uri="{FF2B5EF4-FFF2-40B4-BE49-F238E27FC236}">
                  <a16:creationId xmlns:a16="http://schemas.microsoft.com/office/drawing/2014/main" id="{3F4A27A4-430A-A48C-D11B-882D6F1ED527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3" name="object 16">
              <a:extLst>
                <a:ext uri="{FF2B5EF4-FFF2-40B4-BE49-F238E27FC236}">
                  <a16:creationId xmlns:a16="http://schemas.microsoft.com/office/drawing/2014/main" id="{EEB8D1AC-BC61-F252-3E85-0A968EF9E527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4" name="object 17">
              <a:extLst>
                <a:ext uri="{FF2B5EF4-FFF2-40B4-BE49-F238E27FC236}">
                  <a16:creationId xmlns:a16="http://schemas.microsoft.com/office/drawing/2014/main" id="{6D843656-E023-0A9D-B3B7-3CCFDECB1683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5" name="object 18">
              <a:extLst>
                <a:ext uri="{FF2B5EF4-FFF2-40B4-BE49-F238E27FC236}">
                  <a16:creationId xmlns:a16="http://schemas.microsoft.com/office/drawing/2014/main" id="{59E2BB19-9592-70AD-26FF-4E14C2CB3278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7" name="object 19">
            <a:extLst>
              <a:ext uri="{FF2B5EF4-FFF2-40B4-BE49-F238E27FC236}">
                <a16:creationId xmlns:a16="http://schemas.microsoft.com/office/drawing/2014/main" id="{D6B781C6-3439-31DD-7D3C-7C1F088B246E}"/>
              </a:ext>
            </a:extLst>
          </p:cNvPr>
          <p:cNvSpPr txBox="1"/>
          <p:nvPr/>
        </p:nvSpPr>
        <p:spPr>
          <a:xfrm>
            <a:off x="5647822" y="3220085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58" name="object 20">
            <a:extLst>
              <a:ext uri="{FF2B5EF4-FFF2-40B4-BE49-F238E27FC236}">
                <a16:creationId xmlns:a16="http://schemas.microsoft.com/office/drawing/2014/main" id="{DDD257B3-3C47-77C5-FF31-661820B01A4F}"/>
              </a:ext>
            </a:extLst>
          </p:cNvPr>
          <p:cNvGrpSpPr/>
          <p:nvPr/>
        </p:nvGrpSpPr>
        <p:grpSpPr>
          <a:xfrm>
            <a:off x="5414268" y="4471161"/>
            <a:ext cx="2790443" cy="1141476"/>
            <a:chOff x="4782311" y="4137659"/>
            <a:chExt cx="2790443" cy="1141476"/>
          </a:xfrm>
        </p:grpSpPr>
        <p:sp>
          <p:nvSpPr>
            <p:cNvPr id="86" name="object 21">
              <a:extLst>
                <a:ext uri="{FF2B5EF4-FFF2-40B4-BE49-F238E27FC236}">
                  <a16:creationId xmlns:a16="http://schemas.microsoft.com/office/drawing/2014/main" id="{0DE5A696-D10F-53A4-BEB1-78CA9D5D1BDA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7" name="object 22">
              <a:extLst>
                <a:ext uri="{FF2B5EF4-FFF2-40B4-BE49-F238E27FC236}">
                  <a16:creationId xmlns:a16="http://schemas.microsoft.com/office/drawing/2014/main" id="{25660F7B-F83D-486E-ED68-EEF42BFDCDC3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8" name="object 23">
              <a:extLst>
                <a:ext uri="{FF2B5EF4-FFF2-40B4-BE49-F238E27FC236}">
                  <a16:creationId xmlns:a16="http://schemas.microsoft.com/office/drawing/2014/main" id="{5001E785-51AD-7317-64F5-B59B3482C081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9" name="object 24">
              <a:extLst>
                <a:ext uri="{FF2B5EF4-FFF2-40B4-BE49-F238E27FC236}">
                  <a16:creationId xmlns:a16="http://schemas.microsoft.com/office/drawing/2014/main" id="{9FDF3534-FFD4-DA55-F401-845AF983BC97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0" name="object 25">
              <a:extLst>
                <a:ext uri="{FF2B5EF4-FFF2-40B4-BE49-F238E27FC236}">
                  <a16:creationId xmlns:a16="http://schemas.microsoft.com/office/drawing/2014/main" id="{90C2F5F1-67EE-91E9-2BE4-5E9096B4DEA2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9" name="object 26">
            <a:extLst>
              <a:ext uri="{FF2B5EF4-FFF2-40B4-BE49-F238E27FC236}">
                <a16:creationId xmlns:a16="http://schemas.microsoft.com/office/drawing/2014/main" id="{35151E6C-76C1-7827-5D58-F188614AB340}"/>
              </a:ext>
            </a:extLst>
          </p:cNvPr>
          <p:cNvSpPr txBox="1"/>
          <p:nvPr/>
        </p:nvSpPr>
        <p:spPr>
          <a:xfrm>
            <a:off x="5609722" y="4654422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0" name="object 27">
            <a:extLst>
              <a:ext uri="{FF2B5EF4-FFF2-40B4-BE49-F238E27FC236}">
                <a16:creationId xmlns:a16="http://schemas.microsoft.com/office/drawing/2014/main" id="{7E1CCA65-D7A6-1831-01AE-E0062B93EC39}"/>
              </a:ext>
            </a:extLst>
          </p:cNvPr>
          <p:cNvGrpSpPr/>
          <p:nvPr/>
        </p:nvGrpSpPr>
        <p:grpSpPr>
          <a:xfrm>
            <a:off x="7771897" y="3407409"/>
            <a:ext cx="1859280" cy="2205228"/>
            <a:chOff x="7139940" y="3073907"/>
            <a:chExt cx="1859280" cy="2205228"/>
          </a:xfrm>
        </p:grpSpPr>
        <p:sp>
          <p:nvSpPr>
            <p:cNvPr id="81" name="object 28">
              <a:extLst>
                <a:ext uri="{FF2B5EF4-FFF2-40B4-BE49-F238E27FC236}">
                  <a16:creationId xmlns:a16="http://schemas.microsoft.com/office/drawing/2014/main" id="{8A03BADE-A66E-9AD2-5536-146BCABFE2B3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2" name="object 29">
              <a:extLst>
                <a:ext uri="{FF2B5EF4-FFF2-40B4-BE49-F238E27FC236}">
                  <a16:creationId xmlns:a16="http://schemas.microsoft.com/office/drawing/2014/main" id="{296A27E9-C917-CCF8-9A02-E8E72ABA401E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3" name="object 30">
              <a:extLst>
                <a:ext uri="{FF2B5EF4-FFF2-40B4-BE49-F238E27FC236}">
                  <a16:creationId xmlns:a16="http://schemas.microsoft.com/office/drawing/2014/main" id="{2A14ED35-4165-91C5-9D3F-D9A70439F560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4" name="object 31">
              <a:extLst>
                <a:ext uri="{FF2B5EF4-FFF2-40B4-BE49-F238E27FC236}">
                  <a16:creationId xmlns:a16="http://schemas.microsoft.com/office/drawing/2014/main" id="{992E8C3B-7991-4C1E-1A29-F1282A4164CA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5" name="object 32">
              <a:extLst>
                <a:ext uri="{FF2B5EF4-FFF2-40B4-BE49-F238E27FC236}">
                  <a16:creationId xmlns:a16="http://schemas.microsoft.com/office/drawing/2014/main" id="{631E1E9E-9411-9A71-393F-33B9BE63CBAF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1" name="object 33">
            <a:extLst>
              <a:ext uri="{FF2B5EF4-FFF2-40B4-BE49-F238E27FC236}">
                <a16:creationId xmlns:a16="http://schemas.microsoft.com/office/drawing/2014/main" id="{250CDE6E-5E51-9943-FFD2-2D9A45682C19}"/>
              </a:ext>
            </a:extLst>
          </p:cNvPr>
          <p:cNvSpPr txBox="1"/>
          <p:nvPr/>
        </p:nvSpPr>
        <p:spPr>
          <a:xfrm>
            <a:off x="7932678" y="4758944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2" name="object 34">
            <a:extLst>
              <a:ext uri="{FF2B5EF4-FFF2-40B4-BE49-F238E27FC236}">
                <a16:creationId xmlns:a16="http://schemas.microsoft.com/office/drawing/2014/main" id="{B397BB45-D0E6-04CB-9B20-904C4D57E42A}"/>
              </a:ext>
            </a:extLst>
          </p:cNvPr>
          <p:cNvGrpSpPr/>
          <p:nvPr/>
        </p:nvGrpSpPr>
        <p:grpSpPr>
          <a:xfrm>
            <a:off x="7771897" y="2078481"/>
            <a:ext cx="1868423" cy="2205228"/>
            <a:chOff x="7139940" y="1744979"/>
            <a:chExt cx="1868423" cy="2205228"/>
          </a:xfrm>
        </p:grpSpPr>
        <p:sp>
          <p:nvSpPr>
            <p:cNvPr id="76" name="object 35">
              <a:extLst>
                <a:ext uri="{FF2B5EF4-FFF2-40B4-BE49-F238E27FC236}">
                  <a16:creationId xmlns:a16="http://schemas.microsoft.com/office/drawing/2014/main" id="{8C17068A-0C49-B933-C404-1049F559807E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7" name="object 36">
              <a:extLst>
                <a:ext uri="{FF2B5EF4-FFF2-40B4-BE49-F238E27FC236}">
                  <a16:creationId xmlns:a16="http://schemas.microsoft.com/office/drawing/2014/main" id="{FDE7041C-6902-37D5-DEF0-9B668FF1024E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8" name="object 37">
              <a:extLst>
                <a:ext uri="{FF2B5EF4-FFF2-40B4-BE49-F238E27FC236}">
                  <a16:creationId xmlns:a16="http://schemas.microsoft.com/office/drawing/2014/main" id="{AF35EFF3-F196-E37E-9895-EE21BDEBEBD8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9" name="object 38">
              <a:extLst>
                <a:ext uri="{FF2B5EF4-FFF2-40B4-BE49-F238E27FC236}">
                  <a16:creationId xmlns:a16="http://schemas.microsoft.com/office/drawing/2014/main" id="{E467959D-A488-EDCA-F7D9-FC99B1247DD8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0" name="object 39">
              <a:extLst>
                <a:ext uri="{FF2B5EF4-FFF2-40B4-BE49-F238E27FC236}">
                  <a16:creationId xmlns:a16="http://schemas.microsoft.com/office/drawing/2014/main" id="{C92B2B7A-5C37-6FFD-D622-DD967CF21E6A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3" name="object 40">
            <a:extLst>
              <a:ext uri="{FF2B5EF4-FFF2-40B4-BE49-F238E27FC236}">
                <a16:creationId xmlns:a16="http://schemas.microsoft.com/office/drawing/2014/main" id="{3E480B11-63E9-F8D9-72B9-A02754A52DFF}"/>
              </a:ext>
            </a:extLst>
          </p:cNvPr>
          <p:cNvSpPr txBox="1"/>
          <p:nvPr/>
        </p:nvSpPr>
        <p:spPr>
          <a:xfrm>
            <a:off x="7923535" y="3429507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4" name="object 41">
            <a:extLst>
              <a:ext uri="{FF2B5EF4-FFF2-40B4-BE49-F238E27FC236}">
                <a16:creationId xmlns:a16="http://schemas.microsoft.com/office/drawing/2014/main" id="{BD4877F8-B4ED-91C5-780A-EBB24A45949D}"/>
              </a:ext>
            </a:extLst>
          </p:cNvPr>
          <p:cNvGrpSpPr/>
          <p:nvPr/>
        </p:nvGrpSpPr>
        <p:grpSpPr>
          <a:xfrm>
            <a:off x="7771897" y="1811782"/>
            <a:ext cx="2790443" cy="1143000"/>
            <a:chOff x="7139940" y="1478280"/>
            <a:chExt cx="2790443" cy="1143000"/>
          </a:xfrm>
        </p:grpSpPr>
        <p:sp>
          <p:nvSpPr>
            <p:cNvPr id="71" name="object 42">
              <a:extLst>
                <a:ext uri="{FF2B5EF4-FFF2-40B4-BE49-F238E27FC236}">
                  <a16:creationId xmlns:a16="http://schemas.microsoft.com/office/drawing/2014/main" id="{ACE53914-CAC3-F97F-E96F-C0876845A65D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2" name="object 43">
              <a:extLst>
                <a:ext uri="{FF2B5EF4-FFF2-40B4-BE49-F238E27FC236}">
                  <a16:creationId xmlns:a16="http://schemas.microsoft.com/office/drawing/2014/main" id="{2F0AA1A8-25F7-D46E-89E9-1D435BF2A2DC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3" name="object 44">
              <a:extLst>
                <a:ext uri="{FF2B5EF4-FFF2-40B4-BE49-F238E27FC236}">
                  <a16:creationId xmlns:a16="http://schemas.microsoft.com/office/drawing/2014/main" id="{5B3051A3-0ACC-9F35-9C68-27D9A077B398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4" name="object 45">
              <a:extLst>
                <a:ext uri="{FF2B5EF4-FFF2-40B4-BE49-F238E27FC236}">
                  <a16:creationId xmlns:a16="http://schemas.microsoft.com/office/drawing/2014/main" id="{3F110EDF-6E46-1F2A-3318-7315E277B893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5" name="object 46">
              <a:extLst>
                <a:ext uri="{FF2B5EF4-FFF2-40B4-BE49-F238E27FC236}">
                  <a16:creationId xmlns:a16="http://schemas.microsoft.com/office/drawing/2014/main" id="{3ACDF690-6073-B8DE-FB76-E835B97CE087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5" name="object 47">
            <a:extLst>
              <a:ext uri="{FF2B5EF4-FFF2-40B4-BE49-F238E27FC236}">
                <a16:creationId xmlns:a16="http://schemas.microsoft.com/office/drawing/2014/main" id="{EC1D9F82-BA79-5B1A-886D-E7B84CC4850F}"/>
              </a:ext>
            </a:extLst>
          </p:cNvPr>
          <p:cNvSpPr txBox="1">
            <a:spLocks noGrp="1"/>
          </p:cNvSpPr>
          <p:nvPr/>
        </p:nvSpPr>
        <p:spPr>
          <a:xfrm>
            <a:off x="7986018" y="1994407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sz="150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6" name="object 48">
            <a:extLst>
              <a:ext uri="{FF2B5EF4-FFF2-40B4-BE49-F238E27FC236}">
                <a16:creationId xmlns:a16="http://schemas.microsoft.com/office/drawing/2014/main" id="{055C3567-007B-2BFA-1DC4-A9B95A1E3018}"/>
              </a:ext>
            </a:extLst>
          </p:cNvPr>
          <p:cNvGrpSpPr/>
          <p:nvPr/>
        </p:nvGrpSpPr>
        <p:grpSpPr>
          <a:xfrm>
            <a:off x="10128000" y="1811782"/>
            <a:ext cx="1894331" cy="1143000"/>
            <a:chOff x="9496043" y="1478280"/>
            <a:chExt cx="1894331" cy="1143000"/>
          </a:xfrm>
        </p:grpSpPr>
        <p:sp>
          <p:nvSpPr>
            <p:cNvPr id="68" name="object 49">
              <a:extLst>
                <a:ext uri="{FF2B5EF4-FFF2-40B4-BE49-F238E27FC236}">
                  <a16:creationId xmlns:a16="http://schemas.microsoft.com/office/drawing/2014/main" id="{8CF9031A-242D-D3E6-3974-8E0CC7C96292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9" name="object 50">
              <a:extLst>
                <a:ext uri="{FF2B5EF4-FFF2-40B4-BE49-F238E27FC236}">
                  <a16:creationId xmlns:a16="http://schemas.microsoft.com/office/drawing/2014/main" id="{F18CB723-64E8-814A-1109-1473BB0119EF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0" name="object 51">
              <a:extLst>
                <a:ext uri="{FF2B5EF4-FFF2-40B4-BE49-F238E27FC236}">
                  <a16:creationId xmlns:a16="http://schemas.microsoft.com/office/drawing/2014/main" id="{E37EA429-83F4-06CE-4580-1B51B2334076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7" name="object 52">
            <a:extLst>
              <a:ext uri="{FF2B5EF4-FFF2-40B4-BE49-F238E27FC236}">
                <a16:creationId xmlns:a16="http://schemas.microsoft.com/office/drawing/2014/main" id="{943D12EA-AFB4-DE3D-2144-6EC4501C00ED}"/>
              </a:ext>
            </a:extLst>
          </p:cNvPr>
          <p:cNvSpPr txBox="1"/>
          <p:nvPr/>
        </p:nvSpPr>
        <p:spPr>
          <a:xfrm>
            <a:off x="10272273" y="1994407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83526" y="2433890"/>
            <a:ext cx="3932238" cy="27559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https://github.com/vaibhv02/Data_Science_Capstone_Project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47" name="object 6">
            <a:extLst>
              <a:ext uri="{FF2B5EF4-FFF2-40B4-BE49-F238E27FC236}">
                <a16:creationId xmlns:a16="http://schemas.microsoft.com/office/drawing/2014/main" id="{B7848C40-9AF9-DC87-0F81-ED5706030BB6}"/>
              </a:ext>
            </a:extLst>
          </p:cNvPr>
          <p:cNvGrpSpPr/>
          <p:nvPr/>
        </p:nvGrpSpPr>
        <p:grpSpPr>
          <a:xfrm>
            <a:off x="5047234" y="1377504"/>
            <a:ext cx="2621280" cy="2318005"/>
            <a:chOff x="5111496" y="713231"/>
            <a:chExt cx="2621280" cy="2318005"/>
          </a:xfrm>
        </p:grpSpPr>
        <p:sp>
          <p:nvSpPr>
            <p:cNvPr id="82" name="object 7">
              <a:extLst>
                <a:ext uri="{FF2B5EF4-FFF2-40B4-BE49-F238E27FC236}">
                  <a16:creationId xmlns:a16="http://schemas.microsoft.com/office/drawing/2014/main" id="{A355987C-2EA6-5B1A-146A-EEDD00F48946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3" name="object 8">
              <a:extLst>
                <a:ext uri="{FF2B5EF4-FFF2-40B4-BE49-F238E27FC236}">
                  <a16:creationId xmlns:a16="http://schemas.microsoft.com/office/drawing/2014/main" id="{BB192B47-0327-33F6-147C-AE68F812BD36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4" name="object 9">
              <a:extLst>
                <a:ext uri="{FF2B5EF4-FFF2-40B4-BE49-F238E27FC236}">
                  <a16:creationId xmlns:a16="http://schemas.microsoft.com/office/drawing/2014/main" id="{5DCD86CB-CBD3-E0EA-FAE3-7FA20EB837D6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5" name="object 10">
              <a:extLst>
                <a:ext uri="{FF2B5EF4-FFF2-40B4-BE49-F238E27FC236}">
                  <a16:creationId xmlns:a16="http://schemas.microsoft.com/office/drawing/2014/main" id="{9EEBE163-7DE1-EF2A-21C1-97455818042F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6" name="object 11">
              <a:extLst>
                <a:ext uri="{FF2B5EF4-FFF2-40B4-BE49-F238E27FC236}">
                  <a16:creationId xmlns:a16="http://schemas.microsoft.com/office/drawing/2014/main" id="{1B0666F8-6B32-4AD0-DA27-C72DBB6C3F09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48" name="object 12">
            <a:extLst>
              <a:ext uri="{FF2B5EF4-FFF2-40B4-BE49-F238E27FC236}">
                <a16:creationId xmlns:a16="http://schemas.microsoft.com/office/drawing/2014/main" id="{E1FE1A0B-AD0C-E018-9388-B0995910E1F5}"/>
              </a:ext>
            </a:extLst>
          </p:cNvPr>
          <p:cNvSpPr txBox="1"/>
          <p:nvPr/>
        </p:nvSpPr>
        <p:spPr>
          <a:xfrm>
            <a:off x="5250307" y="1768410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9" name="object 13">
            <a:extLst>
              <a:ext uri="{FF2B5EF4-FFF2-40B4-BE49-F238E27FC236}">
                <a16:creationId xmlns:a16="http://schemas.microsoft.com/office/drawing/2014/main" id="{16D90221-6998-BBBE-3F20-C89CE627CE97}"/>
              </a:ext>
            </a:extLst>
          </p:cNvPr>
          <p:cNvGrpSpPr/>
          <p:nvPr/>
        </p:nvGrpSpPr>
        <p:grpSpPr>
          <a:xfrm>
            <a:off x="5047234" y="3253549"/>
            <a:ext cx="2580131" cy="2318004"/>
            <a:chOff x="5111496" y="2589276"/>
            <a:chExt cx="2580131" cy="2318004"/>
          </a:xfrm>
        </p:grpSpPr>
        <p:sp>
          <p:nvSpPr>
            <p:cNvPr id="77" name="object 14">
              <a:extLst>
                <a:ext uri="{FF2B5EF4-FFF2-40B4-BE49-F238E27FC236}">
                  <a16:creationId xmlns:a16="http://schemas.microsoft.com/office/drawing/2014/main" id="{0878D533-AC99-5E70-041C-AE272B1E809C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8" name="object 15">
              <a:extLst>
                <a:ext uri="{FF2B5EF4-FFF2-40B4-BE49-F238E27FC236}">
                  <a16:creationId xmlns:a16="http://schemas.microsoft.com/office/drawing/2014/main" id="{6371AB9F-8D32-66C0-6850-370AAD1E87DC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9" name="object 16">
              <a:extLst>
                <a:ext uri="{FF2B5EF4-FFF2-40B4-BE49-F238E27FC236}">
                  <a16:creationId xmlns:a16="http://schemas.microsoft.com/office/drawing/2014/main" id="{34E69F97-5180-458B-6A72-2BADEAA382DD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0" name="object 17">
              <a:extLst>
                <a:ext uri="{FF2B5EF4-FFF2-40B4-BE49-F238E27FC236}">
                  <a16:creationId xmlns:a16="http://schemas.microsoft.com/office/drawing/2014/main" id="{6DEA50E3-2023-3B42-8B3A-6F019050DC6D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1" name="object 18">
              <a:extLst>
                <a:ext uri="{FF2B5EF4-FFF2-40B4-BE49-F238E27FC236}">
                  <a16:creationId xmlns:a16="http://schemas.microsoft.com/office/drawing/2014/main" id="{EB6A680F-6100-84B2-7372-6697CED75AAB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0" name="object 19">
            <a:extLst>
              <a:ext uri="{FF2B5EF4-FFF2-40B4-BE49-F238E27FC236}">
                <a16:creationId xmlns:a16="http://schemas.microsoft.com/office/drawing/2014/main" id="{302A9A49-D715-CCA9-9665-842F849F2858}"/>
              </a:ext>
            </a:extLst>
          </p:cNvPr>
          <p:cNvSpPr txBox="1"/>
          <p:nvPr/>
        </p:nvSpPr>
        <p:spPr>
          <a:xfrm>
            <a:off x="5450332" y="3644962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51" name="object 20">
            <a:extLst>
              <a:ext uri="{FF2B5EF4-FFF2-40B4-BE49-F238E27FC236}">
                <a16:creationId xmlns:a16="http://schemas.microsoft.com/office/drawing/2014/main" id="{C7E2B4E7-3D5C-4619-2C77-39AFAC562496}"/>
              </a:ext>
            </a:extLst>
          </p:cNvPr>
          <p:cNvGrpSpPr/>
          <p:nvPr/>
        </p:nvGrpSpPr>
        <p:grpSpPr>
          <a:xfrm>
            <a:off x="5047234" y="5129593"/>
            <a:ext cx="3906011" cy="1580388"/>
            <a:chOff x="5111496" y="4465320"/>
            <a:chExt cx="3906011" cy="1580388"/>
          </a:xfrm>
        </p:grpSpPr>
        <p:sp>
          <p:nvSpPr>
            <p:cNvPr id="72" name="object 21">
              <a:extLst>
                <a:ext uri="{FF2B5EF4-FFF2-40B4-BE49-F238E27FC236}">
                  <a16:creationId xmlns:a16="http://schemas.microsoft.com/office/drawing/2014/main" id="{77B4EEBF-CA05-4D35-88E4-7D3C177D10BA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3" name="object 22">
              <a:extLst>
                <a:ext uri="{FF2B5EF4-FFF2-40B4-BE49-F238E27FC236}">
                  <a16:creationId xmlns:a16="http://schemas.microsoft.com/office/drawing/2014/main" id="{EC7AE3A5-B14B-56B8-F3D5-40541222E5DB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51775166-F0DB-C6A6-3EBE-713C9BE13569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5" name="object 24">
              <a:extLst>
                <a:ext uri="{FF2B5EF4-FFF2-40B4-BE49-F238E27FC236}">
                  <a16:creationId xmlns:a16="http://schemas.microsoft.com/office/drawing/2014/main" id="{30B3A58F-A261-D1B5-EC17-BDD47E026815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6" name="object 25">
              <a:extLst>
                <a:ext uri="{FF2B5EF4-FFF2-40B4-BE49-F238E27FC236}">
                  <a16:creationId xmlns:a16="http://schemas.microsoft.com/office/drawing/2014/main" id="{8846C1AC-FDF2-774E-DAFA-875D727792C1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2" name="object 26">
            <a:extLst>
              <a:ext uri="{FF2B5EF4-FFF2-40B4-BE49-F238E27FC236}">
                <a16:creationId xmlns:a16="http://schemas.microsoft.com/office/drawing/2014/main" id="{826610C6-CAB7-5FA5-3926-EBE1DD25F436}"/>
              </a:ext>
            </a:extLst>
          </p:cNvPr>
          <p:cNvSpPr txBox="1"/>
          <p:nvPr/>
        </p:nvSpPr>
        <p:spPr>
          <a:xfrm>
            <a:off x="5405754" y="5518594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53" name="object 27">
            <a:extLst>
              <a:ext uri="{FF2B5EF4-FFF2-40B4-BE49-F238E27FC236}">
                <a16:creationId xmlns:a16="http://schemas.microsoft.com/office/drawing/2014/main" id="{3076D052-8609-2BC5-DDEB-A8F8EBFCD5C5}"/>
              </a:ext>
            </a:extLst>
          </p:cNvPr>
          <p:cNvGrpSpPr/>
          <p:nvPr/>
        </p:nvGrpSpPr>
        <p:grpSpPr>
          <a:xfrm>
            <a:off x="8374126" y="3629977"/>
            <a:ext cx="2580131" cy="3080004"/>
            <a:chOff x="8438388" y="2965704"/>
            <a:chExt cx="2580131" cy="3080004"/>
          </a:xfrm>
        </p:grpSpPr>
        <p:sp>
          <p:nvSpPr>
            <p:cNvPr id="67" name="object 28">
              <a:extLst>
                <a:ext uri="{FF2B5EF4-FFF2-40B4-BE49-F238E27FC236}">
                  <a16:creationId xmlns:a16="http://schemas.microsoft.com/office/drawing/2014/main" id="{856E0516-6358-8AE6-AF5D-A21DC2A3565F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8" name="object 29">
              <a:extLst>
                <a:ext uri="{FF2B5EF4-FFF2-40B4-BE49-F238E27FC236}">
                  <a16:creationId xmlns:a16="http://schemas.microsoft.com/office/drawing/2014/main" id="{521A2D68-B925-7721-5483-CD9A546A9082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9" name="object 30">
              <a:extLst>
                <a:ext uri="{FF2B5EF4-FFF2-40B4-BE49-F238E27FC236}">
                  <a16:creationId xmlns:a16="http://schemas.microsoft.com/office/drawing/2014/main" id="{FD07F781-9EC1-13E8-77F6-CF3F26431E78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0" name="object 31">
              <a:extLst>
                <a:ext uri="{FF2B5EF4-FFF2-40B4-BE49-F238E27FC236}">
                  <a16:creationId xmlns:a16="http://schemas.microsoft.com/office/drawing/2014/main" id="{5958B470-7F76-C152-C657-0DEDC221F28B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1" name="object 32">
              <a:extLst>
                <a:ext uri="{FF2B5EF4-FFF2-40B4-BE49-F238E27FC236}">
                  <a16:creationId xmlns:a16="http://schemas.microsoft.com/office/drawing/2014/main" id="{91D515B0-2F87-492A-ADE7-C8B95C2A533D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4" name="object 33">
            <a:extLst>
              <a:ext uri="{FF2B5EF4-FFF2-40B4-BE49-F238E27FC236}">
                <a16:creationId xmlns:a16="http://schemas.microsoft.com/office/drawing/2014/main" id="{BF28AC20-A729-2C37-AFA6-7D0D763DB2A9}"/>
              </a:ext>
            </a:extLst>
          </p:cNvPr>
          <p:cNvSpPr txBox="1"/>
          <p:nvPr/>
        </p:nvSpPr>
        <p:spPr>
          <a:xfrm>
            <a:off x="8663178" y="5672263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55" name="object 34">
            <a:extLst>
              <a:ext uri="{FF2B5EF4-FFF2-40B4-BE49-F238E27FC236}">
                <a16:creationId xmlns:a16="http://schemas.microsoft.com/office/drawing/2014/main" id="{2D97714A-B89D-0CE9-0BB6-E9BA6D563452}"/>
              </a:ext>
            </a:extLst>
          </p:cNvPr>
          <p:cNvGrpSpPr/>
          <p:nvPr/>
        </p:nvGrpSpPr>
        <p:grpSpPr>
          <a:xfrm>
            <a:off x="8374126" y="1753933"/>
            <a:ext cx="2580131" cy="3112008"/>
            <a:chOff x="8438388" y="1089660"/>
            <a:chExt cx="2580131" cy="3112008"/>
          </a:xfrm>
        </p:grpSpPr>
        <p:sp>
          <p:nvSpPr>
            <p:cNvPr id="62" name="object 35">
              <a:extLst>
                <a:ext uri="{FF2B5EF4-FFF2-40B4-BE49-F238E27FC236}">
                  <a16:creationId xmlns:a16="http://schemas.microsoft.com/office/drawing/2014/main" id="{8A1D319A-6B44-ABC5-CECA-1E89A3CA2F92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3" name="object 36">
              <a:extLst>
                <a:ext uri="{FF2B5EF4-FFF2-40B4-BE49-F238E27FC236}">
                  <a16:creationId xmlns:a16="http://schemas.microsoft.com/office/drawing/2014/main" id="{7E816FEB-17B3-17C1-41B9-1838D7961A79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4" name="object 37">
              <a:extLst>
                <a:ext uri="{FF2B5EF4-FFF2-40B4-BE49-F238E27FC236}">
                  <a16:creationId xmlns:a16="http://schemas.microsoft.com/office/drawing/2014/main" id="{BB8EFBCB-7FC5-46A9-70E5-7EADA7C9A29F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5" name="object 38">
              <a:extLst>
                <a:ext uri="{FF2B5EF4-FFF2-40B4-BE49-F238E27FC236}">
                  <a16:creationId xmlns:a16="http://schemas.microsoft.com/office/drawing/2014/main" id="{9A090B85-06B0-A59F-584F-475ED1266042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6" name="object 39">
              <a:extLst>
                <a:ext uri="{FF2B5EF4-FFF2-40B4-BE49-F238E27FC236}">
                  <a16:creationId xmlns:a16="http://schemas.microsoft.com/office/drawing/2014/main" id="{AD0D6AB7-065E-5EFE-37E7-72739DD84958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6" name="object 40">
            <a:extLst>
              <a:ext uri="{FF2B5EF4-FFF2-40B4-BE49-F238E27FC236}">
                <a16:creationId xmlns:a16="http://schemas.microsoft.com/office/drawing/2014/main" id="{6C99ABF6-5D74-5FC2-8631-473A66F18108}"/>
              </a:ext>
            </a:extLst>
          </p:cNvPr>
          <p:cNvSpPr txBox="1"/>
          <p:nvPr/>
        </p:nvSpPr>
        <p:spPr>
          <a:xfrm>
            <a:off x="8775954" y="3335083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57" name="object 41">
            <a:extLst>
              <a:ext uri="{FF2B5EF4-FFF2-40B4-BE49-F238E27FC236}">
                <a16:creationId xmlns:a16="http://schemas.microsoft.com/office/drawing/2014/main" id="{9FD332D3-E813-1DB1-0076-3003C67ABD42}"/>
              </a:ext>
            </a:extLst>
          </p:cNvPr>
          <p:cNvGrpSpPr/>
          <p:nvPr/>
        </p:nvGrpSpPr>
        <p:grpSpPr>
          <a:xfrm>
            <a:off x="8374126" y="1377504"/>
            <a:ext cx="2580131" cy="1580388"/>
            <a:chOff x="8438388" y="713231"/>
            <a:chExt cx="2580131" cy="1580388"/>
          </a:xfrm>
        </p:grpSpPr>
        <p:sp>
          <p:nvSpPr>
            <p:cNvPr id="59" name="object 42">
              <a:extLst>
                <a:ext uri="{FF2B5EF4-FFF2-40B4-BE49-F238E27FC236}">
                  <a16:creationId xmlns:a16="http://schemas.microsoft.com/office/drawing/2014/main" id="{A50CCA1F-D689-437C-C229-B0D9DC4E1F5E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0" name="object 43">
              <a:extLst>
                <a:ext uri="{FF2B5EF4-FFF2-40B4-BE49-F238E27FC236}">
                  <a16:creationId xmlns:a16="http://schemas.microsoft.com/office/drawing/2014/main" id="{69863EC1-7DE7-96A2-8769-2114E4AB6007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1" name="object 44">
              <a:extLst>
                <a:ext uri="{FF2B5EF4-FFF2-40B4-BE49-F238E27FC236}">
                  <a16:creationId xmlns:a16="http://schemas.microsoft.com/office/drawing/2014/main" id="{92E6EAB2-8A29-1D48-29E0-3B22B48D635D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8" name="object 45">
            <a:extLst>
              <a:ext uri="{FF2B5EF4-FFF2-40B4-BE49-F238E27FC236}">
                <a16:creationId xmlns:a16="http://schemas.microsoft.com/office/drawing/2014/main" id="{7AF70B4C-C7FD-C870-08F8-184B3A4AF1F0}"/>
              </a:ext>
            </a:extLst>
          </p:cNvPr>
          <p:cNvSpPr txBox="1"/>
          <p:nvPr/>
        </p:nvSpPr>
        <p:spPr>
          <a:xfrm>
            <a:off x="8641842" y="1765363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2554</Words>
  <Application>Microsoft Office PowerPoint</Application>
  <PresentationFormat>Widescreen</PresentationFormat>
  <Paragraphs>291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-apple-system</vt:lpstr>
      <vt:lpstr>Arial</vt:lpstr>
      <vt:lpstr>Calibri</vt:lpstr>
      <vt:lpstr>Carlito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Vaibhav Sharma</cp:lastModifiedBy>
  <cp:revision>201</cp:revision>
  <dcterms:created xsi:type="dcterms:W3CDTF">2021-04-29T18:58:34Z</dcterms:created>
  <dcterms:modified xsi:type="dcterms:W3CDTF">2024-05-25T19:38:26Z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